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68" r:id="rId4"/>
    <p:sldId id="280" r:id="rId5"/>
    <p:sldId id="299" r:id="rId6"/>
    <p:sldId id="298" r:id="rId7"/>
    <p:sldId id="291" r:id="rId8"/>
    <p:sldId id="295" r:id="rId9"/>
    <p:sldId id="272" r:id="rId10"/>
    <p:sldId id="274" r:id="rId11"/>
    <p:sldId id="277" r:id="rId12"/>
    <p:sldId id="278" r:id="rId13"/>
    <p:sldId id="282" r:id="rId14"/>
    <p:sldId id="289" r:id="rId15"/>
    <p:sldId id="293" r:id="rId16"/>
    <p:sldId id="294" r:id="rId17"/>
    <p:sldId id="296" r:id="rId18"/>
    <p:sldId id="263" r:id="rId19"/>
  </p:sldIdLst>
  <p:sldSz cx="8999538" cy="6840538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888"/>
    <a:srgbClr val="B2CCB4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80290" autoAdjust="0"/>
  </p:normalViewPr>
  <p:slideViewPr>
    <p:cSldViewPr>
      <p:cViewPr varScale="1">
        <p:scale>
          <a:sx n="88" d="100"/>
          <a:sy n="88" d="100"/>
        </p:scale>
        <p:origin x="8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74B0AF9E-8A4E-43EB-816E-FC26DC6CB49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6050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8318F0-432A-4862-AD6D-4F36210EC6AA}" type="slidenum">
              <a:rPr lang="et-EE" altLang="et-EE"/>
              <a:pPr/>
              <a:t>1</a:t>
            </a:fld>
            <a:endParaRPr lang="et-EE" altLang="et-EE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t-EE" altLang="et-E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5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4B0AF9E-8A4E-43EB-816E-FC26DC6CB493}" type="slidenum">
              <a:rPr lang="et-EE" altLang="et-EE" smtClean="0"/>
              <a:pPr/>
              <a:t>2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63073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4B0AF9E-8A4E-43EB-816E-FC26DC6CB493}" type="slidenum">
              <a:rPr lang="et-EE" altLang="et-EE" smtClean="0"/>
              <a:pPr/>
              <a:t>7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983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4B0AF9E-8A4E-43EB-816E-FC26DC6CB493}" type="slidenum">
              <a:rPr lang="et-EE" altLang="et-EE" smtClean="0"/>
              <a:pPr/>
              <a:t>13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3231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4B0AF9E-8A4E-43EB-816E-FC26DC6CB493}" type="slidenum">
              <a:rPr lang="et-EE" altLang="et-EE" smtClean="0"/>
              <a:pPr/>
              <a:t>16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7967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CE352C1-DEE6-40E3-83A8-0E856567EBD0}" type="slidenum">
              <a:rPr lang="et-EE" altLang="et-EE"/>
              <a:pPr/>
              <a:t>18</a:t>
            </a:fld>
            <a:endParaRPr lang="et-EE" altLang="et-EE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t-EE" altLang="et-E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375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1B750-1174-4674-9A56-90DFE98972E9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71C0F-4765-4D7B-A774-39C86B06B76B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72DC-20BF-4FA0-838D-25C3F3473AD1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50DE8-19E1-40BD-B030-4B0553802151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CF141-3591-4F2D-83B3-F4129FC8E2D8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224D8-B320-453E-A6D3-B6582BA1F33B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89788-DC2F-4451-99B2-118D91337576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6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263" y="217011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DC175-A5AB-46F2-A295-4E3C84E333A2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5FB4E-DE64-4BF6-8435-5734E27A3449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2C6CF-623F-4817-8E7F-018519B94D4F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900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263" y="143192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31C92-CD99-4149-8F65-DFAF139F8004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790B2-D37A-4D85-95AC-D1CF6AC6D3D6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49FA8290-3326-46B6-A687-059FAC67B275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geoportaal.maaamet.ee/" TargetMode="External"/><Relationship Id="rId4" Type="http://schemas.openxmlformats.org/officeDocument/2006/relationships/hyperlink" Target="mailto:Mall.Kivisalu@maaamet.e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aadress.maaamet.ee/inaadres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118920" y="1482725"/>
            <a:ext cx="7416800" cy="3455988"/>
          </a:xfrm>
        </p:spPr>
        <p:txBody>
          <a:bodyPr tIns="165186" anchor="t"/>
          <a:lstStyle/>
          <a:p>
            <a:pPr eaLnBrk="1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b="1" dirty="0" smtClean="0"/>
              <a:t>Aadressiandmed </a:t>
            </a:r>
            <a:r>
              <a:rPr lang="et-EE" b="1" dirty="0"/>
              <a:t>2017 </a:t>
            </a:r>
            <a:endParaRPr lang="et-EE" altLang="et-EE" b="1" dirty="0" smtClean="0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8920" y="3964434"/>
            <a:ext cx="3024287" cy="1295177"/>
          </a:xfrm>
        </p:spPr>
        <p:txBody>
          <a:bodyPr tIns="9828"/>
          <a:lstStyle/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2600" b="1" dirty="0" smtClean="0">
                <a:latin typeface="Arial" charset="0"/>
              </a:rPr>
              <a:t>Mall Kivisalu   	</a:t>
            </a:r>
            <a:endParaRPr lang="et-EE" altLang="et-EE" sz="1600" b="1" dirty="0" smtClean="0"/>
          </a:p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sz="2000" dirty="0" smtClean="0"/>
              <a:t>GIS päev </a:t>
            </a:r>
          </a:p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sz="2000" dirty="0" smtClean="0"/>
              <a:t>Rahvusraamatukogus </a:t>
            </a:r>
          </a:p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sz="2000" dirty="0" smtClean="0"/>
              <a:t>15.11</a:t>
            </a:r>
            <a:r>
              <a:rPr lang="et-EE" altLang="et-EE" sz="2000" dirty="0" smtClean="0"/>
              <a:t>.201</a:t>
            </a:r>
            <a:r>
              <a:rPr lang="en-US" altLang="et-EE" sz="2000" dirty="0"/>
              <a:t>7 </a:t>
            </a:r>
            <a:endParaRPr lang="et-EE" altLang="et-EE" sz="2000" dirty="0" smtClean="0">
              <a:latin typeface="Arial" charset="0"/>
            </a:endParaRPr>
          </a:p>
        </p:txBody>
      </p:sp>
      <p:pic>
        <p:nvPicPr>
          <p:cNvPr id="3076" name="Picture 6" descr="0_maa-amet_3lovi_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52425"/>
            <a:ext cx="28257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80509"/>
            <a:ext cx="8999538" cy="1260029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74" y="3758334"/>
            <a:ext cx="6989563" cy="3082203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1102420"/>
          </a:xfrm>
        </p:spPr>
        <p:txBody>
          <a:bodyPr/>
          <a:lstStyle/>
          <a:p>
            <a:r>
              <a:rPr lang="et-EE" sz="4000" dirty="0"/>
              <a:t>Aadressimuutus tekitab </a:t>
            </a:r>
            <a:r>
              <a:rPr lang="et-EE" sz="4000" dirty="0" smtClean="0"/>
              <a:t>tüli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5" y="1476054"/>
            <a:ext cx="8208912" cy="1872208"/>
          </a:xfrm>
        </p:spPr>
        <p:txBody>
          <a:bodyPr/>
          <a:lstStyle/>
          <a:p>
            <a:r>
              <a:rPr lang="et-EE" dirty="0" smtClean="0"/>
              <a:t>12</a:t>
            </a:r>
            <a:r>
              <a:rPr lang="et-EE" dirty="0"/>
              <a:t>. oktoober 2017 </a:t>
            </a:r>
            <a:r>
              <a:rPr lang="et-EE" dirty="0" smtClean="0"/>
              <a:t>0:04</a:t>
            </a:r>
            <a:r>
              <a:rPr lang="en-US" dirty="0" smtClean="0"/>
              <a:t> </a:t>
            </a:r>
            <a:r>
              <a:rPr lang="et-EE" dirty="0" smtClean="0"/>
              <a:t>Valgamaalane</a:t>
            </a:r>
            <a:endParaRPr lang="et-EE" dirty="0"/>
          </a:p>
          <a:p>
            <a:r>
              <a:rPr lang="en-US" dirty="0" smtClean="0"/>
              <a:t>…</a:t>
            </a:r>
            <a:r>
              <a:rPr lang="et-EE" dirty="0" smtClean="0"/>
              <a:t>Praegu Palupera </a:t>
            </a:r>
            <a:r>
              <a:rPr lang="et-EE" dirty="0"/>
              <a:t>vallas, varsti Otepää vallas. </a:t>
            </a:r>
            <a:endParaRPr lang="en-US" dirty="0" smtClean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86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06"/>
            <a:ext cx="8999538" cy="68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99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4"/>
            <a:ext cx="9018037" cy="68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6" y="179909"/>
            <a:ext cx="8352928" cy="1588566"/>
          </a:xfrm>
        </p:spPr>
        <p:txBody>
          <a:bodyPr/>
          <a:lstStyle/>
          <a:p>
            <a:r>
              <a:rPr lang="et-EE" sz="4000" dirty="0"/>
              <a:t>Nagu kaks tilka vett: Tartu kahes servas 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t-EE" sz="4000" dirty="0" smtClean="0"/>
              <a:t>Kaupmehe tänav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8" y="1768475"/>
            <a:ext cx="8172995" cy="4892154"/>
          </a:xfrm>
        </p:spPr>
        <p:txBody>
          <a:bodyPr/>
          <a:lstStyle/>
          <a:p>
            <a:r>
              <a:rPr lang="en-US" sz="2000" dirty="0"/>
              <a:t>(</a:t>
            </a:r>
            <a:r>
              <a:rPr lang="en-US" sz="2000" dirty="0" err="1"/>
              <a:t>Postimees</a:t>
            </a:r>
            <a:r>
              <a:rPr lang="en-US" sz="2000" dirty="0"/>
              <a:t>)</a:t>
            </a:r>
            <a:endParaRPr lang="et-EE" sz="2000" dirty="0"/>
          </a:p>
          <a:p>
            <a:r>
              <a:rPr lang="et-EE" sz="2000" dirty="0" smtClean="0"/>
              <a:t>20</a:t>
            </a:r>
            <a:r>
              <a:rPr lang="et-EE" sz="2000" dirty="0"/>
              <a:t>. märts 2017 23:55</a:t>
            </a:r>
          </a:p>
          <a:p>
            <a:pPr>
              <a:spcAft>
                <a:spcPts val="0"/>
              </a:spcAft>
            </a:pPr>
            <a:r>
              <a:rPr lang="et-EE" sz="2000" dirty="0" smtClean="0"/>
              <a:t>Tartu </a:t>
            </a:r>
            <a:r>
              <a:rPr lang="et-EE" sz="2000" dirty="0"/>
              <a:t>linnas ja selle naabervaldades </a:t>
            </a:r>
            <a:endParaRPr lang="en-US" sz="2000" dirty="0" smtClean="0"/>
          </a:p>
          <a:p>
            <a:pPr>
              <a:spcAft>
                <a:spcPts val="0"/>
              </a:spcAft>
            </a:pPr>
            <a:r>
              <a:rPr lang="et-EE" sz="2000" dirty="0" smtClean="0"/>
              <a:t>on </a:t>
            </a:r>
            <a:r>
              <a:rPr lang="et-EE" sz="2000" dirty="0"/>
              <a:t>hulk ühe nimega tänavaid. </a:t>
            </a:r>
            <a:endParaRPr lang="en-US" sz="2000" dirty="0" smtClean="0"/>
          </a:p>
          <a:p>
            <a:pPr>
              <a:spcAft>
                <a:spcPts val="0"/>
              </a:spcAft>
            </a:pPr>
            <a:r>
              <a:rPr lang="et-EE" sz="2000" dirty="0" smtClean="0"/>
              <a:t>Neid </a:t>
            </a:r>
            <a:r>
              <a:rPr lang="et-EE" sz="2000" dirty="0"/>
              <a:t>tuleb veel juurde, kui ülikoolilinnaga liituvad Tähtvere ja Luunja vald.</a:t>
            </a:r>
          </a:p>
          <a:p>
            <a:r>
              <a:rPr lang="et-EE" sz="2000" dirty="0"/>
              <a:t>Tartus </a:t>
            </a:r>
            <a:r>
              <a:rPr lang="et-EE" sz="2000" dirty="0" err="1"/>
              <a:t>Ropka</a:t>
            </a:r>
            <a:r>
              <a:rPr lang="et-EE" sz="2000" dirty="0"/>
              <a:t> tööstusrajoonis </a:t>
            </a:r>
            <a:r>
              <a:rPr lang="et-EE" sz="2000" b="1" dirty="0"/>
              <a:t>Kaupmehe tänaval </a:t>
            </a:r>
            <a:r>
              <a:rPr lang="et-EE" sz="2000" dirty="0"/>
              <a:t>pole veel ühtegi hoonet. Selle tänava servas tegutseva Kaupmehe hulgilao aadress on aga Tehnika 15.</a:t>
            </a:r>
          </a:p>
          <a:p>
            <a:r>
              <a:rPr lang="et-EE" sz="2000" dirty="0"/>
              <a:t>Kuid ülikoolilinna külje all Tartu vallas Vahi aleviku servas asub teinegi </a:t>
            </a:r>
            <a:r>
              <a:rPr lang="et-EE" sz="2000" b="1" dirty="0"/>
              <a:t>Kaupmehe tänav </a:t>
            </a:r>
            <a:r>
              <a:rPr lang="et-EE" sz="2000" dirty="0"/>
              <a:t>ning see on üsna rahvarohke koht: üks väiksem kortermaja teise kõrval, kena kollase pingiga Kaupmehe-nimeline bussipeatuski olemas</a:t>
            </a:r>
            <a:r>
              <a:rPr lang="et-EE" sz="2000" dirty="0" smtClean="0"/>
              <a:t>.</a:t>
            </a:r>
            <a:endParaRPr lang="et-EE" sz="2000" dirty="0"/>
          </a:p>
        </p:txBody>
      </p:sp>
      <p:pic>
        <p:nvPicPr>
          <p:cNvPr id="9218" name="Pilt 2" descr="http://f11.pmo.ee/brkctXtH0soeyF5Vcw15Yo2SvB8=/900x485/filters:focal(42x194:3782x3234)/nginx/o/2017/03/20/6475147t1h4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01" y="1116013"/>
            <a:ext cx="3888432" cy="20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4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5400" dirty="0" smtClean="0"/>
              <a:t>ADS-</a:t>
            </a:r>
            <a:r>
              <a:rPr lang="et-EE" sz="5400" dirty="0" err="1" smtClean="0"/>
              <a:t>is</a:t>
            </a:r>
            <a:r>
              <a:rPr lang="et-EE" sz="5400" dirty="0" smtClean="0"/>
              <a:t> on aadressikohad</a:t>
            </a:r>
            <a:endParaRPr lang="et-EE" sz="5400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30" y="1255166"/>
            <a:ext cx="9026468" cy="55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298" y="120327"/>
            <a:ext cx="8568952" cy="1260475"/>
          </a:xfrm>
        </p:spPr>
        <p:txBody>
          <a:bodyPr/>
          <a:lstStyle/>
          <a:p>
            <a:r>
              <a:rPr lang="et-EE" sz="5400" dirty="0" smtClean="0"/>
              <a:t>ADS-</a:t>
            </a:r>
            <a:r>
              <a:rPr lang="et-EE" sz="5400" dirty="0" err="1" smtClean="0"/>
              <a:t>is</a:t>
            </a:r>
            <a:r>
              <a:rPr lang="et-EE" sz="5400" dirty="0" smtClean="0"/>
              <a:t> on aadressiobjektid</a:t>
            </a:r>
            <a:endParaRPr lang="et-EE" sz="5400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65948"/>
            <a:ext cx="8999538" cy="55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834" y="160232"/>
            <a:ext cx="8063870" cy="946111"/>
          </a:xfrm>
        </p:spPr>
        <p:txBody>
          <a:bodyPr>
            <a:normAutofit/>
          </a:bodyPr>
          <a:lstStyle/>
          <a:p>
            <a:r>
              <a:rPr lang="et-EE" altLang="et-EE" sz="4736" dirty="0">
                <a:latin typeface="Arial" charset="0"/>
              </a:rPr>
              <a:t>Aadressiandmete</a:t>
            </a:r>
            <a:r>
              <a:rPr lang="et-EE" altLang="et-EE" sz="4736" b="1" dirty="0">
                <a:latin typeface="Arial" charset="0"/>
              </a:rPr>
              <a:t> </a:t>
            </a:r>
            <a:r>
              <a:rPr lang="et-EE" altLang="et-EE" sz="4736" dirty="0">
                <a:latin typeface="Arial" charset="0"/>
              </a:rPr>
              <a:t>käsiraamat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331"/>
            <a:ext cx="8999538" cy="5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3490913" y="468313"/>
            <a:ext cx="4176712" cy="612775"/>
          </a:xfrm>
        </p:spPr>
        <p:txBody>
          <a:bodyPr tIns="156492" anchor="t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t-EE" altLang="et-EE" sz="5400" smtClean="0">
                <a:latin typeface="Arial" charset="0"/>
              </a:rPr>
              <a:t>Aitäh</a:t>
            </a:r>
            <a:r>
              <a:rPr lang="et-EE" altLang="et-EE" sz="5400" smtClean="0"/>
              <a:t>!</a:t>
            </a:r>
          </a:p>
        </p:txBody>
      </p:sp>
      <p:pic>
        <p:nvPicPr>
          <p:cNvPr id="54275" name="Picture 6" descr="0_maa-amet_3lovi_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52425"/>
            <a:ext cx="28257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971550" y="2771775"/>
            <a:ext cx="33845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828" rIns="0" bIns="0"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2600" b="1" dirty="0">
                <a:solidFill>
                  <a:srgbClr val="000000"/>
                </a:solidFill>
                <a:latin typeface="Arial" charset="0"/>
              </a:rPr>
              <a:t>Mall Kivisalu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Mall.Kivisalu</a:t>
            </a:r>
            <a:r>
              <a:rPr lang="et-EE" altLang="et-EE" sz="2000" dirty="0" smtClean="0">
                <a:solidFill>
                  <a:srgbClr val="000000"/>
                </a:solidFill>
                <a:hlinkClick r:id="rId4"/>
              </a:rPr>
              <a:t>@maaamet.ee</a:t>
            </a:r>
            <a:endParaRPr lang="et-EE" altLang="et-EE" sz="2000" dirty="0">
              <a:solidFill>
                <a:srgbClr val="000000"/>
              </a:solidFill>
              <a:latin typeface="Arial" charset="0"/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2000" dirty="0">
                <a:solidFill>
                  <a:srgbClr val="000000"/>
                </a:solidFill>
                <a:latin typeface="Arial" charset="0"/>
              </a:rPr>
              <a:t>6750852</a:t>
            </a:r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5076825" y="2771775"/>
            <a:ext cx="331152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828" rIns="0" bIns="0"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altLang="et-EE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9"/>
          <p:cNvSpPr>
            <a:spLocks noChangeArrowheads="1"/>
          </p:cNvSpPr>
          <p:nvPr/>
        </p:nvSpPr>
        <p:spPr bwMode="auto">
          <a:xfrm>
            <a:off x="611337" y="4618651"/>
            <a:ext cx="7345362" cy="17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t-EE" altLang="et-EE" sz="2800" dirty="0">
                <a:solidFill>
                  <a:srgbClr val="000000"/>
                </a:solidFill>
                <a:latin typeface="Arial" charset="0"/>
              </a:rPr>
              <a:t>Maa-amet, aadressiandmete </a:t>
            </a:r>
            <a:r>
              <a:rPr lang="et-EE" altLang="et-EE" sz="2800" dirty="0" smtClean="0">
                <a:solidFill>
                  <a:srgbClr val="000000"/>
                </a:solidFill>
                <a:latin typeface="Arial" charset="0"/>
              </a:rPr>
              <a:t>osakond</a:t>
            </a:r>
          </a:p>
          <a:p>
            <a:pPr algn="ct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 sz="28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t-EE" altLang="et-EE" sz="2800" dirty="0">
                <a:solidFill>
                  <a:srgbClr val="000000"/>
                </a:solidFill>
                <a:latin typeface="Arial" charset="0"/>
              </a:rPr>
              <a:t>Täiendav teave: </a:t>
            </a:r>
            <a:r>
              <a:rPr lang="et-EE" altLang="et-EE" sz="2800" dirty="0">
                <a:solidFill>
                  <a:srgbClr val="000000"/>
                </a:solidFill>
                <a:latin typeface="Arial" charset="0"/>
                <a:hlinkClick r:id="rId5"/>
              </a:rPr>
              <a:t>http://geoportaal.maaamet.ee</a:t>
            </a:r>
            <a:r>
              <a:rPr lang="et-EE" altLang="et-EE" sz="2800" dirty="0" smtClean="0">
                <a:solidFill>
                  <a:srgbClr val="000000"/>
                </a:solidFill>
                <a:latin typeface="Arial" charset="0"/>
                <a:hlinkClick r:id="rId5"/>
              </a:rPr>
              <a:t>/</a:t>
            </a:r>
            <a:r>
              <a:rPr lang="et-EE" altLang="et-EE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t-EE" altLang="et-EE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78"/>
            <a:ext cx="8999538" cy="63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4" y="0"/>
            <a:ext cx="901856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2" y="0"/>
            <a:ext cx="9021760" cy="68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7" y="1620069"/>
            <a:ext cx="8317012" cy="4752528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Keskvere</a:t>
            </a:r>
            <a:r>
              <a:rPr lang="et-EE" dirty="0" smtClean="0"/>
              <a:t> </a:t>
            </a:r>
            <a:r>
              <a:rPr lang="et-EE" dirty="0"/>
              <a:t>küla	Pöide-</a:t>
            </a:r>
            <a:r>
              <a:rPr lang="et-EE" dirty="0" err="1"/>
              <a:t>Keskvere</a:t>
            </a:r>
            <a:r>
              <a:rPr lang="et-EE" dirty="0"/>
              <a:t> </a:t>
            </a:r>
            <a:r>
              <a:rPr lang="et-EE" dirty="0" smtClean="0"/>
              <a:t>küla 	8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Kõnnu küla	</a:t>
            </a:r>
            <a:r>
              <a:rPr lang="et-EE" dirty="0" smtClean="0"/>
              <a:t>	Püha-Kõnnu küla 		23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Harju küla	</a:t>
            </a:r>
            <a:r>
              <a:rPr lang="et-EE" dirty="0" smtClean="0"/>
              <a:t>		Pühalepa-Harju küla	16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Nõmme küla	</a:t>
            </a:r>
            <a:r>
              <a:rPr lang="et-EE" dirty="0" smtClean="0"/>
              <a:t>	Reigi-Nõmme küla		5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Mikita </a:t>
            </a:r>
            <a:r>
              <a:rPr lang="et-EE" dirty="0"/>
              <a:t>küla	</a:t>
            </a:r>
            <a:r>
              <a:rPr lang="et-EE" dirty="0" smtClean="0"/>
              <a:t>	</a:t>
            </a:r>
            <a:r>
              <a:rPr lang="et-EE" dirty="0" err="1" smtClean="0"/>
              <a:t>Rogosi</a:t>
            </a:r>
            <a:r>
              <a:rPr lang="et-EE" dirty="0" smtClean="0"/>
              <a:t>-Mikita küla		3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Pulli küla			</a:t>
            </a:r>
            <a:r>
              <a:rPr lang="et-EE" dirty="0" err="1"/>
              <a:t>Põdramõtsa</a:t>
            </a:r>
            <a:r>
              <a:rPr lang="et-EE" dirty="0"/>
              <a:t> küla 		1 in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Rannaküla</a:t>
            </a:r>
            <a:r>
              <a:rPr lang="et-EE" dirty="0"/>
              <a:t>	</a:t>
            </a:r>
            <a:r>
              <a:rPr lang="et-EE" dirty="0" smtClean="0"/>
              <a:t>	Rooglaiu küla				13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Aruküla	</a:t>
            </a:r>
            <a:r>
              <a:rPr lang="et-EE" dirty="0" smtClean="0"/>
              <a:t>			Rootsi-Aruküla				8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Matsi küla	</a:t>
            </a:r>
            <a:r>
              <a:rPr lang="et-EE" dirty="0" smtClean="0"/>
              <a:t>		Rõuge-Matsi küla 		27 in</a:t>
            </a:r>
            <a:endParaRPr lang="et-EE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Sal</a:t>
            </a:r>
            <a:r>
              <a:rPr lang="et-EE" dirty="0" smtClean="0">
                <a:solidFill>
                  <a:srgbClr val="FF0000"/>
                </a:solidFill>
              </a:rPr>
              <a:t>e</a:t>
            </a:r>
            <a:r>
              <a:rPr lang="et-EE" dirty="0" smtClean="0"/>
              <a:t>vere </a:t>
            </a:r>
            <a:r>
              <a:rPr lang="et-EE" dirty="0"/>
              <a:t>küla	Sal</a:t>
            </a:r>
            <a:r>
              <a:rPr lang="et-EE" dirty="0">
                <a:solidFill>
                  <a:srgbClr val="FF0000"/>
                </a:solidFill>
              </a:rPr>
              <a:t>a</a:t>
            </a:r>
            <a:r>
              <a:rPr lang="et-EE" dirty="0"/>
              <a:t>vere </a:t>
            </a:r>
            <a:r>
              <a:rPr lang="et-EE" dirty="0" smtClean="0"/>
              <a:t>küla				5 in</a:t>
            </a:r>
            <a:endParaRPr lang="et-EE" dirty="0"/>
          </a:p>
        </p:txBody>
      </p:sp>
      <p:sp>
        <p:nvSpPr>
          <p:cNvPr id="4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172995" cy="1174427"/>
          </a:xfrm>
        </p:spPr>
        <p:txBody>
          <a:bodyPr/>
          <a:lstStyle/>
          <a:p>
            <a:r>
              <a:rPr lang="et-EE" dirty="0" smtClean="0"/>
              <a:t>Näiteid külanimede muutuste kohta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003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3"/>
            <a:ext cx="9036273" cy="68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89" y="179909"/>
            <a:ext cx="8529240" cy="1260475"/>
          </a:xfrm>
        </p:spPr>
        <p:txBody>
          <a:bodyPr/>
          <a:lstStyle/>
          <a:p>
            <a:r>
              <a:rPr lang="et-EE" sz="4400" dirty="0"/>
              <a:t>Uued aadressid vajavad </a:t>
            </a:r>
            <a:r>
              <a:rPr lang="et-EE" sz="4400" dirty="0" smtClean="0"/>
              <a:t>harjumist </a:t>
            </a:r>
            <a:endParaRPr lang="et-EE" sz="44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5" y="1764085"/>
            <a:ext cx="8385224" cy="10081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t-EE" i="1" dirty="0" smtClean="0"/>
              <a:t>…osadega </a:t>
            </a:r>
            <a:r>
              <a:rPr lang="et-EE" i="1" dirty="0"/>
              <a:t>on aga üsna võimatu harjuda. </a:t>
            </a:r>
            <a:endParaRPr lang="en-US" i="1" dirty="0" smtClean="0"/>
          </a:p>
          <a:p>
            <a:pPr>
              <a:spcAft>
                <a:spcPts val="0"/>
              </a:spcAft>
            </a:pPr>
            <a:r>
              <a:rPr lang="et-EE" sz="2400" i="1" dirty="0" smtClean="0"/>
              <a:t>Näiteks </a:t>
            </a:r>
            <a:r>
              <a:rPr lang="et-EE" sz="2400" i="1" dirty="0"/>
              <a:t>kui aadressis tuleb kaks </a:t>
            </a:r>
            <a:r>
              <a:rPr lang="et-EE" sz="2400" i="1" dirty="0" smtClean="0"/>
              <a:t>korda kirjutada “Paide linn”.</a:t>
            </a: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6212"/>
            <a:ext cx="8999538" cy="39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65" y="372843"/>
            <a:ext cx="7121973" cy="6253972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6677" y="388832"/>
            <a:ext cx="2597932" cy="1330549"/>
          </a:xfrm>
        </p:spPr>
        <p:txBody>
          <a:bodyPr>
            <a:normAutofit/>
          </a:bodyPr>
          <a:lstStyle/>
          <a:p>
            <a:pPr algn="l"/>
            <a:r>
              <a:rPr lang="en-US" altLang="et-EE" sz="5905" b="1" dirty="0">
                <a:hlinkClick r:id="rId3"/>
              </a:rPr>
              <a:t>In-ADS</a:t>
            </a:r>
            <a:endParaRPr lang="et-EE" altLang="et-EE" sz="5905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76675" y="1592268"/>
            <a:ext cx="3458998" cy="4285016"/>
          </a:xfrm>
          <a:effectLst>
            <a:glow rad="190500">
              <a:schemeClr val="bg1">
                <a:alpha val="74000"/>
              </a:schemeClr>
            </a:glow>
          </a:effectLst>
        </p:spPr>
        <p:txBody>
          <a:bodyPr>
            <a:normAutofit/>
          </a:bodyPr>
          <a:lstStyle/>
          <a:p>
            <a:pPr marL="451146" indent="-451146"/>
            <a:r>
              <a:rPr lang="et-EE" altLang="et-EE" dirty="0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Saab oma veebilehele </a:t>
            </a:r>
            <a:r>
              <a:rPr lang="et-EE" altLang="et-EE" b="1" dirty="0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integreerida</a:t>
            </a:r>
          </a:p>
          <a:p>
            <a:pPr marL="451146" indent="-451146"/>
            <a:r>
              <a:rPr lang="en-US" altLang="et-EE" b="1" dirty="0" err="1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Kiire</a:t>
            </a:r>
            <a:r>
              <a:rPr lang="en-US" altLang="et-EE" dirty="0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 </a:t>
            </a:r>
            <a:r>
              <a:rPr lang="et-EE" altLang="et-EE" dirty="0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otsingu </a:t>
            </a:r>
            <a:r>
              <a:rPr lang="en-US" altLang="et-EE" dirty="0" err="1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võimalus</a:t>
            </a:r>
            <a:endParaRPr lang="et-EE" altLang="et-EE" dirty="0" smtClean="0">
              <a:effectLst>
                <a:glow rad="114300">
                  <a:schemeClr val="bg1">
                    <a:alpha val="85000"/>
                  </a:schemeClr>
                </a:glow>
              </a:effectLst>
            </a:endParaRPr>
          </a:p>
          <a:p>
            <a:pPr marL="451146" indent="-451146"/>
            <a:r>
              <a:rPr lang="et-EE" altLang="et-EE" dirty="0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Eesti- ja inglise keelne </a:t>
            </a:r>
            <a:r>
              <a:rPr lang="et-EE" altLang="et-EE" b="1" dirty="0" smtClean="0">
                <a:effectLst>
                  <a:glow rad="114300">
                    <a:schemeClr val="bg1">
                      <a:alpha val="85000"/>
                    </a:schemeClr>
                  </a:glow>
                </a:effectLst>
              </a:rPr>
              <a:t>arendusjuhend</a:t>
            </a: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8" y="5758992"/>
            <a:ext cx="3119504" cy="9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245003" cy="1260475"/>
          </a:xfrm>
        </p:spPr>
        <p:txBody>
          <a:bodyPr/>
          <a:lstStyle/>
          <a:p>
            <a:r>
              <a:rPr lang="et-EE" sz="4000" dirty="0"/>
              <a:t>Haldusreform toob kõige rohkem aadressimuutusi </a:t>
            </a:r>
            <a:r>
              <a:rPr lang="et-EE" sz="4000" dirty="0" smtClean="0"/>
              <a:t>Saaremaal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8" y="1562101"/>
            <a:ext cx="7812955" cy="5098528"/>
          </a:xfrm>
        </p:spPr>
        <p:txBody>
          <a:bodyPr/>
          <a:lstStyle/>
          <a:p>
            <a:r>
              <a:rPr lang="et-EE" dirty="0" smtClean="0"/>
              <a:t>20.10.2017 21:18</a:t>
            </a:r>
            <a:r>
              <a:rPr lang="en-US" dirty="0" smtClean="0"/>
              <a:t> ERR</a:t>
            </a:r>
            <a:endParaRPr lang="et-EE" dirty="0"/>
          </a:p>
          <a:p>
            <a:r>
              <a:rPr lang="et-EE" sz="2800" dirty="0" smtClean="0"/>
              <a:t>Liidetavate </a:t>
            </a:r>
            <a:r>
              <a:rPr lang="et-EE" sz="2800" dirty="0"/>
              <a:t>omavalitsuste elanikest saavad paljud endale uues omavalitsuses ka uue aadressi. Kõige rohkem aadressimuutusi tuleb Saaremaal.</a:t>
            </a:r>
          </a:p>
          <a:p>
            <a:r>
              <a:rPr lang="et-EE" sz="2800" dirty="0" smtClean="0"/>
              <a:t>Saaremaal </a:t>
            </a:r>
            <a:r>
              <a:rPr lang="et-EE" sz="2800" dirty="0"/>
              <a:t>37 külal </a:t>
            </a:r>
            <a:r>
              <a:rPr lang="et-EE" sz="2800" dirty="0" smtClean="0"/>
              <a:t>uus nimi. "</a:t>
            </a:r>
            <a:r>
              <a:rPr lang="et-EE" sz="2800" dirty="0"/>
              <a:t>Kui näiteks Kuressaares oli siiani aadressiks Saare maakond, Kuressaare linn. Siis nüüd see aadress on Saare maakond, Saaremaa vald, Kuressaare linn. </a:t>
            </a:r>
          </a:p>
        </p:txBody>
      </p:sp>
    </p:spTree>
    <p:extLst>
      <p:ext uri="{BB962C8B-B14F-4D97-AF65-F5344CB8AC3E}">
        <p14:creationId xmlns:p14="http://schemas.microsoft.com/office/powerpoint/2010/main" val="5005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251</Words>
  <Application>Microsoft Office PowerPoint</Application>
  <PresentationFormat>Kohandatud</PresentationFormat>
  <Paragraphs>54</Paragraphs>
  <Slides>18</Slides>
  <Notes>6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4" baseType="lpstr">
      <vt:lpstr>Arial Unicode MS</vt:lpstr>
      <vt:lpstr>Microsoft YaHei</vt:lpstr>
      <vt:lpstr>Arial</vt:lpstr>
      <vt:lpstr>Roboto Condensed</vt:lpstr>
      <vt:lpstr>Times New Roman</vt:lpstr>
      <vt:lpstr>Office Theme</vt:lpstr>
      <vt:lpstr>Aadressiandmed 2017 </vt:lpstr>
      <vt:lpstr>PowerPointi esitlus</vt:lpstr>
      <vt:lpstr>PowerPointi esitlus</vt:lpstr>
      <vt:lpstr>PowerPointi esitlus</vt:lpstr>
      <vt:lpstr>Näiteid külanimede muutuste kohta </vt:lpstr>
      <vt:lpstr>PowerPointi esitlus</vt:lpstr>
      <vt:lpstr>Uued aadressid vajavad harjumist </vt:lpstr>
      <vt:lpstr>In-ADS</vt:lpstr>
      <vt:lpstr>Haldusreform toob kõige rohkem aadressimuutusi Saaremaal</vt:lpstr>
      <vt:lpstr>Aadressimuutus tekitab tüli</vt:lpstr>
      <vt:lpstr>PowerPointi esitlus</vt:lpstr>
      <vt:lpstr>PowerPointi esitlus</vt:lpstr>
      <vt:lpstr>PowerPointi esitlus</vt:lpstr>
      <vt:lpstr>Nagu kaks tilka vett: Tartu kahes servas on  Kaupmehe tänav</vt:lpstr>
      <vt:lpstr>ADS-is on aadressikohad</vt:lpstr>
      <vt:lpstr>ADS-is on aadressiobjektid</vt:lpstr>
      <vt:lpstr>Aadressiandmete käsiraamat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kujundusest</dc:title>
  <dc:creator>Kaimar Koemets</dc:creator>
  <cp:lastModifiedBy>Mall Kivisalu</cp:lastModifiedBy>
  <cp:revision>203</cp:revision>
  <cp:lastPrinted>1601-01-01T00:00:00Z</cp:lastPrinted>
  <dcterms:created xsi:type="dcterms:W3CDTF">2013-12-29T18:00:13Z</dcterms:created>
  <dcterms:modified xsi:type="dcterms:W3CDTF">2017-11-14T15:18:22Z</dcterms:modified>
</cp:coreProperties>
</file>