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285" r:id="rId3"/>
    <p:sldId id="326" r:id="rId4"/>
    <p:sldId id="343" r:id="rId5"/>
    <p:sldId id="313" r:id="rId6"/>
    <p:sldId id="324" r:id="rId7"/>
    <p:sldId id="320" r:id="rId8"/>
    <p:sldId id="339" r:id="rId9"/>
    <p:sldId id="341" r:id="rId10"/>
    <p:sldId id="340" r:id="rId11"/>
    <p:sldId id="349" r:id="rId12"/>
    <p:sldId id="312" r:id="rId13"/>
    <p:sldId id="258" r:id="rId14"/>
    <p:sldId id="338" r:id="rId15"/>
    <p:sldId id="348" r:id="rId16"/>
    <p:sldId id="336" r:id="rId17"/>
    <p:sldId id="292" r:id="rId18"/>
    <p:sldId id="297" r:id="rId19"/>
    <p:sldId id="298" r:id="rId20"/>
    <p:sldId id="299" r:id="rId21"/>
    <p:sldId id="300" r:id="rId22"/>
    <p:sldId id="301" r:id="rId23"/>
    <p:sldId id="293" r:id="rId24"/>
    <p:sldId id="302" r:id="rId25"/>
    <p:sldId id="294" r:id="rId26"/>
    <p:sldId id="325" r:id="rId27"/>
    <p:sldId id="314" r:id="rId28"/>
    <p:sldId id="352" r:id="rId29"/>
    <p:sldId id="354" r:id="rId30"/>
    <p:sldId id="353" r:id="rId31"/>
    <p:sldId id="350" r:id="rId32"/>
    <p:sldId id="351" r:id="rId33"/>
    <p:sldId id="342" r:id="rId34"/>
    <p:sldId id="306" r:id="rId35"/>
    <p:sldId id="334" r:id="rId36"/>
    <p:sldId id="303" r:id="rId37"/>
    <p:sldId id="305" r:id="rId38"/>
    <p:sldId id="347" r:id="rId39"/>
    <p:sldId id="345" r:id="rId40"/>
    <p:sldId id="346" r:id="rId41"/>
    <p:sldId id="344" r:id="rId42"/>
    <p:sldId id="311" r:id="rId4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56"/>
  </p:normalViewPr>
  <p:slideViewPr>
    <p:cSldViewPr snapToGrid="0" snapToObjects="1">
      <p:cViewPr>
        <p:scale>
          <a:sx n="67" d="100"/>
          <a:sy n="67" d="100"/>
        </p:scale>
        <p:origin x="912" y="536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263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B76AA1-B77C-CC48-BF25-4B093CC5BE40}" type="datetimeFigureOut">
              <a:rPr lang="en-US" smtClean="0"/>
              <a:t>11/15/17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57343-0205-6A42-9E98-FB7335087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602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376635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4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549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549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510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austagraafika.png"/>
          <p:cNvPicPr>
            <a:picLocks noChangeAspect="1"/>
          </p:cNvPicPr>
          <p:nvPr/>
        </p:nvPicPr>
        <p:blipFill>
          <a:blip r:embed="rId2" cstate="print">
            <a:extLst/>
          </a:blip>
          <a:srcRect l="11904" r="11904" b="24941"/>
          <a:stretch>
            <a:fillRect/>
          </a:stretch>
        </p:blipFill>
        <p:spPr>
          <a:xfrm>
            <a:off x="-564621" y="798194"/>
            <a:ext cx="13693652" cy="8993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eatänava-logo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16867" y="112067"/>
            <a:ext cx="4017666" cy="4017666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136" name="Shape 136"/>
          <p:cNvSpPr/>
          <p:nvPr/>
        </p:nvSpPr>
        <p:spPr>
          <a:xfrm>
            <a:off x="11534472" y="9498330"/>
            <a:ext cx="1398698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Tiit Sild, oktoober2015</a:t>
            </a:r>
          </a:p>
        </p:txBody>
      </p:sp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et-EE" smtClean="0"/>
              <a:t>Click to edit Master title style</a:t>
            </a:r>
            <a:endParaRPr lang="et-E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smtClean="0"/>
              <a:t>Click to edit Master subtitle style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5587BFDC-44DD-2D40-9B54-1954A01587FD}" type="datetimeFigureOut">
              <a:rPr lang="en-US" smtClean="0"/>
              <a:t>11/15/17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90791" y="9251950"/>
            <a:ext cx="410519" cy="379591"/>
          </a:xfrm>
        </p:spPr>
        <p:txBody>
          <a:bodyPr/>
          <a:lstStyle/>
          <a:p>
            <a:fld id="{13D123FA-94AD-9940-992B-5EB09A27CD90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907601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/>
          <a:lstStyle/>
          <a:p>
            <a:fld id="{35EC875F-AC03-4CCC-95F5-FAB8F8E25615}" type="datetimeFigureOut">
              <a:rPr lang="et-EE" smtClean="0"/>
              <a:pPr/>
              <a:t>15.11.17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90866" y="9251950"/>
            <a:ext cx="410369" cy="379591"/>
          </a:xfrm>
        </p:spPr>
        <p:txBody>
          <a:bodyPr/>
          <a:lstStyle/>
          <a:p>
            <a:fld id="{ED80B6C0-7FD0-43DC-A669-96E8B6CD40CB}" type="slidenum">
              <a:rPr lang="et-EE" smtClean="0"/>
              <a:pPr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38478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aheslaid – suur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inine-taust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328598" y="-66504"/>
            <a:ext cx="13966796" cy="987232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1270000" y="1103577"/>
            <a:ext cx="10464800" cy="7546446"/>
          </a:xfrm>
          <a:prstGeom prst="rect">
            <a:avLst/>
          </a:prstGeom>
        </p:spPr>
        <p:txBody>
          <a:bodyPr anchor="t"/>
          <a:lstStyle>
            <a:lvl1pPr>
              <a:defRPr sz="80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pic" idx="13"/>
          </p:nvPr>
        </p:nvSpPr>
        <p:spPr>
          <a:xfrm>
            <a:off x="790310" y="1290769"/>
            <a:ext cx="12365235" cy="74833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795866" y="-13544"/>
            <a:ext cx="10652325" cy="129712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sz="quarter" idx="1"/>
          </p:nvPr>
        </p:nvSpPr>
        <p:spPr>
          <a:xfrm>
            <a:off x="783794" y="8844938"/>
            <a:ext cx="10464801" cy="113030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pic" sz="half" idx="13"/>
          </p:nvPr>
        </p:nvSpPr>
        <p:spPr>
          <a:xfrm>
            <a:off x="8072025" y="1283029"/>
            <a:ext cx="4928542" cy="76040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body" sz="half" idx="1"/>
          </p:nvPr>
        </p:nvSpPr>
        <p:spPr>
          <a:xfrm>
            <a:off x="783166" y="1268081"/>
            <a:ext cx="5334001" cy="754777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783166" y="3373"/>
            <a:ext cx="10533328" cy="126156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pic" sz="half" idx="13"/>
          </p:nvPr>
        </p:nvSpPr>
        <p:spPr>
          <a:xfrm>
            <a:off x="6560454" y="1260475"/>
            <a:ext cx="6457046" cy="76100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Shape 61"/>
          <p:cNvSpPr>
            <a:spLocks noGrp="1"/>
          </p:cNvSpPr>
          <p:nvPr>
            <p:ph type="body" sz="half" idx="1"/>
          </p:nvPr>
        </p:nvSpPr>
        <p:spPr>
          <a:xfrm>
            <a:off x="749300" y="1278466"/>
            <a:ext cx="5334000" cy="6286501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>
                <a:latin typeface="+mn-lt"/>
                <a:ea typeface="+mn-ea"/>
                <a:cs typeface="+mn-cs"/>
                <a:sym typeface="Helvetica Light"/>
              </a:defRPr>
            </a:lvl1pPr>
            <a:lvl2pPr marL="685800" indent="-342900">
              <a:spcBef>
                <a:spcPts val="3200"/>
              </a:spcBef>
              <a:defRPr sz="2800">
                <a:latin typeface="+mn-lt"/>
                <a:ea typeface="+mn-ea"/>
                <a:cs typeface="+mn-cs"/>
                <a:sym typeface="Helvetica Light"/>
              </a:defRPr>
            </a:lvl2pPr>
            <a:lvl3pPr marL="1028700" indent="-342900">
              <a:spcBef>
                <a:spcPts val="3200"/>
              </a:spcBef>
              <a:defRPr sz="2800">
                <a:latin typeface="+mn-lt"/>
                <a:ea typeface="+mn-ea"/>
                <a:cs typeface="+mn-cs"/>
                <a:sym typeface="Helvetica Light"/>
              </a:defRPr>
            </a:lvl3pPr>
            <a:lvl4pPr marL="1371600" indent="-342900">
              <a:spcBef>
                <a:spcPts val="3200"/>
              </a:spcBef>
              <a:defRPr sz="2800">
                <a:latin typeface="+mn-lt"/>
                <a:ea typeface="+mn-ea"/>
                <a:cs typeface="+mn-cs"/>
                <a:sym typeface="Helvetica Light"/>
              </a:defRPr>
            </a:lvl4pPr>
            <a:lvl5pPr marL="1714500" indent="-342900">
              <a:spcBef>
                <a:spcPts val="3200"/>
              </a:spcBef>
              <a:defRPr sz="28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xfrm>
            <a:off x="749300" y="4233"/>
            <a:ext cx="11099800" cy="125984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body" idx="1"/>
          </p:nvPr>
        </p:nvSpPr>
        <p:spPr>
          <a:xfrm>
            <a:off x="783166" y="1281377"/>
            <a:ext cx="11099801" cy="657569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xfrm>
            <a:off x="783166" y="-12700"/>
            <a:ext cx="11099801" cy="129371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2" name="Shape 7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panora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/>
          </p:cNvSpPr>
          <p:nvPr>
            <p:ph type="title"/>
          </p:nvPr>
        </p:nvSpPr>
        <p:spPr>
          <a:xfrm>
            <a:off x="783166" y="-12700"/>
            <a:ext cx="11099801" cy="129371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0" name="Shape 90"/>
          <p:cNvSpPr>
            <a:spLocks noGrp="1"/>
          </p:cNvSpPr>
          <p:nvPr>
            <p:ph type="body" sz="quarter" idx="1"/>
          </p:nvPr>
        </p:nvSpPr>
        <p:spPr>
          <a:xfrm>
            <a:off x="783166" y="7526519"/>
            <a:ext cx="8610866" cy="2133601"/>
          </a:xfrm>
          <a:prstGeom prst="rect">
            <a:avLst/>
          </a:prstGeom>
        </p:spPr>
        <p:txBody>
          <a:bodyPr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Shape 91"/>
          <p:cNvSpPr>
            <a:spLocks noGrp="1"/>
          </p:cNvSpPr>
          <p:nvPr>
            <p:ph type="pic" idx="13"/>
          </p:nvPr>
        </p:nvSpPr>
        <p:spPr>
          <a:xfrm>
            <a:off x="-3110" y="1253066"/>
            <a:ext cx="13011019" cy="601675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pic" sz="quarter" idx="14"/>
          </p:nvPr>
        </p:nvSpPr>
        <p:spPr>
          <a:xfrm>
            <a:off x="7857889" y="6353212"/>
            <a:ext cx="3945540" cy="279006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/>
          </p:cNvSpPr>
          <p:nvPr>
            <p:ph type="pic" sz="quarter" idx="13"/>
          </p:nvPr>
        </p:nvSpPr>
        <p:spPr>
          <a:xfrm>
            <a:off x="6600890" y="5469466"/>
            <a:ext cx="4836091" cy="34198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1" name="Shape 101"/>
          <p:cNvSpPr>
            <a:spLocks noGrp="1"/>
          </p:cNvSpPr>
          <p:nvPr>
            <p:ph type="pic" sz="half" idx="14"/>
          </p:nvPr>
        </p:nvSpPr>
        <p:spPr>
          <a:xfrm>
            <a:off x="775824" y="1273373"/>
            <a:ext cx="5099174" cy="76244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pic" sz="quarter" idx="15"/>
          </p:nvPr>
        </p:nvSpPr>
        <p:spPr>
          <a:xfrm>
            <a:off x="6600890" y="1270000"/>
            <a:ext cx="4836091" cy="34198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xfrm>
            <a:off x="783166" y="4233"/>
            <a:ext cx="11099801" cy="125984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sz="quarter" idx="1"/>
          </p:nvPr>
        </p:nvSpPr>
        <p:spPr>
          <a:xfrm>
            <a:off x="783166" y="8878953"/>
            <a:ext cx="10675674" cy="1890647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None/>
            </a:lvl1pPr>
            <a:lvl2pPr marL="0" indent="228600">
              <a:buSzTx/>
              <a:buNone/>
            </a:lvl2pPr>
            <a:lvl3pPr marL="0" indent="457200">
              <a:buSzTx/>
              <a:buNone/>
            </a:lvl3pPr>
            <a:lvl4pPr marL="0" indent="685800">
              <a:buSzTx/>
              <a:buNone/>
            </a:lvl4pPr>
            <a:lvl5pPr marL="0" indent="914400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- 4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pic" sz="quarter" idx="13"/>
          </p:nvPr>
        </p:nvSpPr>
        <p:spPr>
          <a:xfrm>
            <a:off x="6435790" y="5469466"/>
            <a:ext cx="4836091" cy="34198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3" name="Shape 113"/>
          <p:cNvSpPr>
            <a:spLocks noGrp="1"/>
          </p:cNvSpPr>
          <p:nvPr>
            <p:ph type="pic" sz="quarter" idx="14"/>
          </p:nvPr>
        </p:nvSpPr>
        <p:spPr>
          <a:xfrm>
            <a:off x="6435790" y="1270000"/>
            <a:ext cx="4836091" cy="34198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4" name="Shape 114"/>
          <p:cNvSpPr>
            <a:spLocks noGrp="1"/>
          </p:cNvSpPr>
          <p:nvPr>
            <p:ph type="pic" sz="quarter" idx="15"/>
          </p:nvPr>
        </p:nvSpPr>
        <p:spPr>
          <a:xfrm>
            <a:off x="758890" y="5469466"/>
            <a:ext cx="4836091" cy="34198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pic" sz="quarter" idx="16"/>
          </p:nvPr>
        </p:nvSpPr>
        <p:spPr>
          <a:xfrm>
            <a:off x="758890" y="1270000"/>
            <a:ext cx="4836091" cy="341980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749300" y="4686763"/>
            <a:ext cx="4855104" cy="2052506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  <a:lvl2pPr marL="0" indent="228600">
              <a:buSzTx/>
              <a:buNone/>
            </a:lvl2pPr>
            <a:lvl3pPr marL="0" indent="457200">
              <a:buSzTx/>
              <a:buNone/>
            </a:lvl3pPr>
            <a:lvl4pPr marL="0" indent="685800">
              <a:buSzTx/>
              <a:buNone/>
            </a:lvl4pPr>
            <a:lvl5pPr marL="0" indent="914400"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8" name="Shape 1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body" idx="1"/>
          </p:nvPr>
        </p:nvSpPr>
        <p:spPr>
          <a:xfrm>
            <a:off x="783166" y="1228856"/>
            <a:ext cx="11099801" cy="7295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Shape 3"/>
          <p:cNvSpPr/>
          <p:nvPr/>
        </p:nvSpPr>
        <p:spPr>
          <a:xfrm>
            <a:off x="11534472" y="9498330"/>
            <a:ext cx="1398698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Tiit Sild, oktoober2015</a:t>
            </a:r>
          </a:p>
        </p:txBody>
      </p:sp>
      <p:pic>
        <p:nvPicPr>
          <p:cNvPr id="4" name="peatänava-logo.png"/>
          <p:cNvPicPr>
            <a:picLocks noChangeAspect="1"/>
          </p:cNvPicPr>
          <p:nvPr/>
        </p:nvPicPr>
        <p:blipFill>
          <a:blip r:embed="rId14" cstate="print">
            <a:extLst/>
          </a:blip>
          <a:stretch>
            <a:fillRect/>
          </a:stretch>
        </p:blipFill>
        <p:spPr>
          <a:xfrm>
            <a:off x="11660600" y="22836"/>
            <a:ext cx="1222641" cy="122264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783166" y="-12700"/>
            <a:ext cx="10600665" cy="12937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7" r:id="rId7"/>
    <p:sldLayoutId id="2147483658" r:id="rId8"/>
    <p:sldLayoutId id="2147483659" r:id="rId9"/>
    <p:sldLayoutId id="2147483661" r:id="rId10"/>
    <p:sldLayoutId id="2147483662" r:id="rId11"/>
    <p:sldLayoutId id="2147483663" r:id="rId12"/>
  </p:sldLayoutIdLst>
  <p:transition spd="med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228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685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1143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1600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296333" marR="0" indent="-296333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740833" marR="0" indent="-296333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185333" marR="0" indent="-296333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1629833" marR="0" indent="-296333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074333" marR="0" indent="-296333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2518833" marR="0" indent="-296333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2963333" marR="0" indent="-296333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407833" marR="0" indent="-296333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3852333" marR="0" indent="-296333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14046" y="6896785"/>
            <a:ext cx="4535280" cy="25237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endParaRPr lang="et-EE" b="1" dirty="0" smtClean="0"/>
          </a:p>
          <a:p>
            <a:pPr algn="r"/>
            <a:r>
              <a:rPr lang="et-EE" sz="1800" dirty="0" smtClean="0"/>
              <a:t>15 nov 2017</a:t>
            </a:r>
          </a:p>
          <a:p>
            <a:pPr algn="r"/>
            <a:r>
              <a:rPr lang="et-EE" sz="7200" b="1" dirty="0" smtClean="0"/>
              <a:t>Raul Järg</a:t>
            </a:r>
          </a:p>
          <a:p>
            <a:pPr algn="r"/>
            <a:r>
              <a:rPr lang="et-EE" sz="3100" dirty="0" smtClean="0"/>
              <a:t>Eesti Arhitektuurikeskus</a:t>
            </a:r>
            <a:endParaRPr lang="en-US" sz="31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546" y="524679"/>
            <a:ext cx="2333271" cy="864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152" y="438150"/>
            <a:ext cx="2934394" cy="950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7287" y="311555"/>
            <a:ext cx="1260243" cy="129061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body" idx="1"/>
          </p:nvPr>
        </p:nvSpPr>
        <p:spPr>
          <a:xfrm>
            <a:off x="783166" y="1854261"/>
            <a:ext cx="11099801" cy="7197578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/>
          <a:p>
            <a:pPr>
              <a:buSzPct val="100000"/>
            </a:pPr>
            <a:r>
              <a:rPr lang="en-US" dirty="0" err="1" smtClean="0"/>
              <a:t>Suurenenud</a:t>
            </a:r>
            <a:r>
              <a:rPr lang="en-US" dirty="0" smtClean="0"/>
              <a:t> </a:t>
            </a:r>
            <a:r>
              <a:rPr lang="en-US" dirty="0" err="1" smtClean="0"/>
              <a:t>jalakäijate</a:t>
            </a:r>
            <a:r>
              <a:rPr lang="en-US" dirty="0" smtClean="0"/>
              <a:t> </a:t>
            </a:r>
            <a:r>
              <a:rPr lang="en-US" dirty="0" err="1" smtClean="0"/>
              <a:t>ja</a:t>
            </a:r>
            <a:r>
              <a:rPr lang="en-US" dirty="0" smtClean="0"/>
              <a:t> </a:t>
            </a:r>
            <a:r>
              <a:rPr lang="en-US" dirty="0" err="1" smtClean="0"/>
              <a:t>jalgratturite</a:t>
            </a:r>
            <a:r>
              <a:rPr lang="en-US" dirty="0" smtClean="0"/>
              <a:t> </a:t>
            </a:r>
            <a:r>
              <a:rPr lang="en-US" dirty="0" err="1" smtClean="0"/>
              <a:t>arv</a:t>
            </a:r>
            <a:endParaRPr lang="en-US" dirty="0" smtClean="0"/>
          </a:p>
          <a:p>
            <a:pPr>
              <a:buSzPct val="100000"/>
            </a:pPr>
            <a:r>
              <a:rPr lang="en-US" dirty="0" err="1" smtClean="0"/>
              <a:t>Rahva</a:t>
            </a:r>
            <a:r>
              <a:rPr lang="en-US" dirty="0" smtClean="0"/>
              <a:t> </a:t>
            </a:r>
            <a:r>
              <a:rPr lang="en-US" dirty="0" err="1" smtClean="0"/>
              <a:t>tervise</a:t>
            </a:r>
            <a:r>
              <a:rPr lang="en-US" dirty="0" smtClean="0"/>
              <a:t> </a:t>
            </a:r>
            <a:r>
              <a:rPr lang="en-US" dirty="0" err="1" smtClean="0"/>
              <a:t>paranemine</a:t>
            </a:r>
            <a:endParaRPr lang="en-US" dirty="0" smtClean="0"/>
          </a:p>
          <a:p>
            <a:pPr>
              <a:buSzPct val="100000"/>
            </a:pPr>
            <a:r>
              <a:rPr lang="en-US" dirty="0" err="1" smtClean="0"/>
              <a:t>Säästetud</a:t>
            </a:r>
            <a:r>
              <a:rPr lang="en-US" dirty="0" smtClean="0"/>
              <a:t> </a:t>
            </a:r>
            <a:r>
              <a:rPr lang="en-US" dirty="0" err="1" smtClean="0"/>
              <a:t>elud</a:t>
            </a:r>
            <a:endParaRPr lang="en-US" dirty="0" smtClean="0"/>
          </a:p>
          <a:p>
            <a:pPr>
              <a:buSzPct val="100000"/>
            </a:pPr>
            <a:r>
              <a:rPr lang="en-US" dirty="0" err="1" smtClean="0"/>
              <a:t>Naabrite-ruumikasutajate</a:t>
            </a:r>
            <a:r>
              <a:rPr lang="en-US" dirty="0" smtClean="0"/>
              <a:t> </a:t>
            </a:r>
            <a:r>
              <a:rPr lang="en-US" dirty="0" err="1" smtClean="0"/>
              <a:t>omavaheline</a:t>
            </a:r>
            <a:r>
              <a:rPr lang="en-US" dirty="0" smtClean="0"/>
              <a:t> </a:t>
            </a:r>
            <a:r>
              <a:rPr lang="en-US" dirty="0" err="1" smtClean="0"/>
              <a:t>suurenenud</a:t>
            </a:r>
            <a:r>
              <a:rPr lang="en-US" dirty="0" smtClean="0"/>
              <a:t> </a:t>
            </a:r>
            <a:r>
              <a:rPr lang="en-US" dirty="0" err="1" smtClean="0"/>
              <a:t>suhtlus</a:t>
            </a:r>
            <a:endParaRPr lang="en-US" dirty="0" smtClean="0"/>
          </a:p>
          <a:p>
            <a:pPr>
              <a:buSzPct val="100000"/>
            </a:pPr>
            <a:r>
              <a:rPr lang="en-US" dirty="0" err="1" smtClean="0"/>
              <a:t>Ummikute</a:t>
            </a:r>
            <a:r>
              <a:rPr lang="en-US" dirty="0" smtClean="0"/>
              <a:t> </a:t>
            </a:r>
            <a:r>
              <a:rPr lang="en-US" dirty="0" err="1" smtClean="0"/>
              <a:t>vähenemine</a:t>
            </a:r>
            <a:endParaRPr lang="en-US" dirty="0" smtClean="0"/>
          </a:p>
          <a:p>
            <a:pPr>
              <a:buSzPct val="100000"/>
            </a:pPr>
            <a:r>
              <a:rPr lang="en-US" dirty="0" err="1" smtClean="0"/>
              <a:t>Vähenenud</a:t>
            </a:r>
            <a:r>
              <a:rPr lang="en-US" dirty="0" smtClean="0"/>
              <a:t> </a:t>
            </a:r>
            <a:r>
              <a:rPr lang="en-US" dirty="0" err="1" smtClean="0"/>
              <a:t>liiklusõnnetuste</a:t>
            </a:r>
            <a:r>
              <a:rPr lang="en-US" dirty="0" smtClean="0"/>
              <a:t> </a:t>
            </a:r>
            <a:r>
              <a:rPr lang="en-US" dirty="0" err="1" smtClean="0"/>
              <a:t>arv</a:t>
            </a:r>
            <a:endParaRPr lang="en-US" dirty="0" smtClean="0"/>
          </a:p>
          <a:p>
            <a:pPr>
              <a:buSzPct val="100000"/>
            </a:pPr>
            <a:r>
              <a:rPr lang="en-US" dirty="0" err="1" smtClean="0"/>
              <a:t>Vähenenud</a:t>
            </a:r>
            <a:r>
              <a:rPr lang="en-US" dirty="0" smtClean="0"/>
              <a:t> </a:t>
            </a:r>
            <a:r>
              <a:rPr lang="en-US" dirty="0" err="1" smtClean="0"/>
              <a:t>valglinnastumine</a:t>
            </a:r>
            <a:endParaRPr lang="en-US" dirty="0" smtClean="0"/>
          </a:p>
          <a:p>
            <a:pPr>
              <a:buSzPct val="100000"/>
            </a:pPr>
            <a:r>
              <a:rPr lang="en-US" dirty="0" err="1" smtClean="0"/>
              <a:t>Vähenenud</a:t>
            </a:r>
            <a:r>
              <a:rPr lang="en-US" dirty="0" smtClean="0"/>
              <a:t> </a:t>
            </a:r>
            <a:r>
              <a:rPr lang="en-US" dirty="0" err="1" smtClean="0"/>
              <a:t>saaste</a:t>
            </a:r>
            <a:endParaRPr lang="en-US" dirty="0" smtClean="0"/>
          </a:p>
          <a:p>
            <a:pPr>
              <a:buSzPct val="100000"/>
            </a:pPr>
            <a:r>
              <a:rPr lang="en-US" dirty="0" err="1" smtClean="0"/>
              <a:t>Autoga</a:t>
            </a:r>
            <a:r>
              <a:rPr lang="en-US" dirty="0" smtClean="0"/>
              <a:t> </a:t>
            </a:r>
            <a:r>
              <a:rPr lang="en-US" dirty="0" err="1" smtClean="0"/>
              <a:t>liikumisest</a:t>
            </a:r>
            <a:r>
              <a:rPr lang="en-US" dirty="0" smtClean="0"/>
              <a:t> </a:t>
            </a:r>
            <a:r>
              <a:rPr lang="en-US" dirty="0" err="1" smtClean="0"/>
              <a:t>sõltuvuse</a:t>
            </a:r>
            <a:r>
              <a:rPr lang="en-US" dirty="0" smtClean="0"/>
              <a:t> </a:t>
            </a:r>
            <a:r>
              <a:rPr lang="en-US" dirty="0" err="1" smtClean="0"/>
              <a:t>vähenemine</a:t>
            </a:r>
            <a:endParaRPr lang="en-US" dirty="0" smtClean="0"/>
          </a:p>
          <a:p>
            <a:pPr>
              <a:buSzPct val="100000"/>
            </a:pPr>
            <a:r>
              <a:rPr lang="en-US" dirty="0" err="1"/>
              <a:t>Vähenenud</a:t>
            </a:r>
            <a:r>
              <a:rPr lang="en-US" dirty="0"/>
              <a:t> </a:t>
            </a:r>
            <a:r>
              <a:rPr lang="en-US" dirty="0" err="1"/>
              <a:t>kulutused</a:t>
            </a:r>
            <a:r>
              <a:rPr lang="en-US" dirty="0"/>
              <a:t> </a:t>
            </a:r>
            <a:r>
              <a:rPr lang="en-US" dirty="0" err="1"/>
              <a:t>teede</a:t>
            </a:r>
            <a:r>
              <a:rPr lang="en-US" dirty="0"/>
              <a:t>- </a:t>
            </a:r>
            <a:r>
              <a:rPr lang="en-US" dirty="0" err="1"/>
              <a:t>ja</a:t>
            </a:r>
            <a:r>
              <a:rPr lang="en-US" dirty="0"/>
              <a:t> </a:t>
            </a:r>
            <a:r>
              <a:rPr lang="en-US" dirty="0" err="1"/>
              <a:t>parklate</a:t>
            </a:r>
            <a:r>
              <a:rPr lang="en-US" dirty="0"/>
              <a:t> </a:t>
            </a:r>
            <a:r>
              <a:rPr lang="en-US" dirty="0" err="1"/>
              <a:t>ehitusele</a:t>
            </a:r>
            <a:endParaRPr lang="en-US" dirty="0"/>
          </a:p>
          <a:p>
            <a:pPr>
              <a:buSzPct val="100000"/>
            </a:pPr>
            <a:endParaRPr lang="en-US" dirty="0" smtClean="0"/>
          </a:p>
        </p:txBody>
      </p:sp>
      <p:sp>
        <p:nvSpPr>
          <p:cNvPr id="174" name="Shape 174"/>
          <p:cNvSpPr>
            <a:spLocks noGrp="1"/>
          </p:cNvSpPr>
          <p:nvPr>
            <p:ph type="title"/>
          </p:nvPr>
        </p:nvSpPr>
        <p:spPr>
          <a:xfrm>
            <a:off x="783166" y="102760"/>
            <a:ext cx="11099801" cy="1293714"/>
          </a:xfrm>
          <a:prstGeom prst="rect">
            <a:avLst/>
          </a:prstGeom>
        </p:spPr>
        <p:txBody>
          <a:bodyPr/>
          <a:lstStyle/>
          <a:p>
            <a:r>
              <a:rPr lang="et-EE" dirty="0" smtClean="0"/>
              <a:t>Mida me võidame?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87507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idx="13"/>
          </p:nvPr>
        </p:nvSpPr>
        <p:spPr/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23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t-EE" dirty="0" smtClean="0"/>
              <a:t>Kuidas?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35356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7800"/>
            <a:ext cx="13004800" cy="937783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11-01 at 08.26.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3223095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676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0" y="-1"/>
            <a:ext cx="13373100" cy="1002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85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istic aproach cop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267" y="525921"/>
            <a:ext cx="106807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531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listic aproach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500" y="1077498"/>
            <a:ext cx="10680700" cy="75565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body" idx="1"/>
          </p:nvPr>
        </p:nvSpPr>
        <p:spPr>
          <a:xfrm>
            <a:off x="783166" y="1128803"/>
            <a:ext cx="11099801" cy="622958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771525" indent="-771525">
              <a:buSzPct val="100000"/>
              <a:buAutoNum type="arabicPeriod"/>
            </a:pPr>
            <a:r>
              <a:rPr sz="3200" dirty="0" err="1"/>
              <a:t>Turvalisus</a:t>
            </a:r>
            <a:r>
              <a:rPr sz="3200" dirty="0"/>
              <a:t> on </a:t>
            </a:r>
            <a:r>
              <a:rPr sz="3200" dirty="0" err="1"/>
              <a:t>oluline</a:t>
            </a:r>
            <a:r>
              <a:rPr sz="3200" dirty="0"/>
              <a:t>.</a:t>
            </a:r>
          </a:p>
          <a:p>
            <a:pPr marL="771525" indent="-771525">
              <a:buSzPct val="100000"/>
              <a:buAutoNum type="arabicPeriod"/>
            </a:pPr>
            <a:r>
              <a:rPr sz="3200" dirty="0" err="1"/>
              <a:t>Ruumi</a:t>
            </a:r>
            <a:r>
              <a:rPr sz="3200" dirty="0"/>
              <a:t> </a:t>
            </a:r>
            <a:r>
              <a:rPr sz="3200" dirty="0" err="1"/>
              <a:t>kokkuhoidlik</a:t>
            </a:r>
            <a:r>
              <a:rPr sz="3200" dirty="0"/>
              <a:t> </a:t>
            </a:r>
            <a:r>
              <a:rPr sz="3200" dirty="0" err="1"/>
              <a:t>kasutamine</a:t>
            </a:r>
            <a:r>
              <a:rPr sz="3200" dirty="0"/>
              <a:t> on </a:t>
            </a:r>
            <a:r>
              <a:rPr sz="3200" dirty="0" err="1"/>
              <a:t>oluline</a:t>
            </a:r>
            <a:r>
              <a:rPr sz="3200" dirty="0"/>
              <a:t>. </a:t>
            </a:r>
            <a:r>
              <a:rPr sz="3200" dirty="0" err="1"/>
              <a:t>Prioriteet</a:t>
            </a:r>
            <a:r>
              <a:rPr sz="3200" dirty="0"/>
              <a:t> on </a:t>
            </a:r>
            <a:r>
              <a:rPr lang="et-EE" sz="3200" dirty="0" smtClean="0"/>
              <a:t>kergliiklejatel ja ühistranspordil (autod ära ei kao)</a:t>
            </a:r>
            <a:r>
              <a:rPr sz="3200" dirty="0" smtClean="0"/>
              <a:t>.</a:t>
            </a:r>
            <a:endParaRPr sz="3200" dirty="0"/>
          </a:p>
          <a:p>
            <a:pPr marL="771525" indent="-771525">
              <a:buSzPct val="100000"/>
              <a:buAutoNum type="arabicPeriod"/>
            </a:pPr>
            <a:r>
              <a:rPr sz="3200" dirty="0" smtClean="0"/>
              <a:t>Prioriteet </a:t>
            </a:r>
            <a:r>
              <a:rPr sz="3200" dirty="0"/>
              <a:t>on kohalikel </a:t>
            </a:r>
            <a:r>
              <a:rPr sz="3200" dirty="0" smtClean="0"/>
              <a:t>ettevõtetel</a:t>
            </a:r>
            <a:r>
              <a:rPr lang="et-EE" sz="3200" dirty="0" smtClean="0"/>
              <a:t>, nemad loovad tänavaruumile lisaväärtust</a:t>
            </a:r>
            <a:r>
              <a:rPr sz="3200" dirty="0" smtClean="0"/>
              <a:t>.</a:t>
            </a:r>
            <a:endParaRPr sz="3200" dirty="0"/>
          </a:p>
          <a:p>
            <a:pPr marL="771525" indent="-771525">
              <a:buSzPct val="100000"/>
              <a:buAutoNum type="arabicPeriod"/>
            </a:pPr>
            <a:r>
              <a:rPr sz="3200" dirty="0"/>
              <a:t>Peatänavat peavad saama kasutada kõik </a:t>
            </a:r>
            <a:r>
              <a:rPr sz="3200" dirty="0" smtClean="0"/>
              <a:t>inimesed</a:t>
            </a:r>
            <a:r>
              <a:rPr lang="et-EE" sz="3200" dirty="0" smtClean="0"/>
              <a:t> (universaalne disain)</a:t>
            </a:r>
            <a:r>
              <a:rPr sz="3200" dirty="0" smtClean="0"/>
              <a:t>.</a:t>
            </a:r>
            <a:endParaRPr sz="3200" dirty="0"/>
          </a:p>
        </p:txBody>
      </p:sp>
      <p:sp>
        <p:nvSpPr>
          <p:cNvPr id="174" name="Shape 17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Tallinna Peatänava postulaadid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age9.png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3648590" y="1754614"/>
            <a:ext cx="5707499" cy="5707499"/>
          </a:xfrm>
          <a:prstGeom prst="rect">
            <a:avLst/>
          </a:prstGeom>
        </p:spPr>
      </p:pic>
      <p:sp>
        <p:nvSpPr>
          <p:cNvPr id="177" name="Shape 17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Turvalisus</a:t>
            </a:r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xfrm>
            <a:off x="783794" y="8637110"/>
            <a:ext cx="10464801" cy="1130301"/>
          </a:xfrm>
          <a:prstGeom prst="rect">
            <a:avLst/>
          </a:prstGeom>
        </p:spPr>
        <p:txBody>
          <a:bodyPr/>
          <a:lstStyle/>
          <a:p>
            <a:pPr defTabSz="914400">
              <a:spcBef>
                <a:spcPts val="30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Autoliikluse ja ühistranspordi kiirus kuni 30km/h </a:t>
            </a:r>
          </a:p>
          <a:p>
            <a:pPr defTabSz="914400">
              <a:spcBef>
                <a:spcPts val="300"/>
              </a:spcBef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(suurem läbilaskvus, sujuvam liiklus, turvalisem jalakäijale).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t-EE" dirty="0" smtClean="0"/>
              <a:t>Miks on peatänav vajalik?</a:t>
            </a:r>
            <a:endParaRPr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10.jpg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/>
          </a:blip>
          <a:srcRect t="3445" b="3445"/>
          <a:stretch>
            <a:fillRect/>
          </a:stretch>
        </p:blipFill>
        <p:spPr>
          <a:xfrm>
            <a:off x="651776" y="1290769"/>
            <a:ext cx="12365235" cy="7483377"/>
          </a:xfrm>
          <a:prstGeom prst="rect">
            <a:avLst/>
          </a:prstGeom>
        </p:spPr>
      </p:pic>
      <p:sp>
        <p:nvSpPr>
          <p:cNvPr id="181" name="Shape 18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Turvalisus</a:t>
            </a:r>
          </a:p>
        </p:txBody>
      </p:sp>
      <p:sp>
        <p:nvSpPr>
          <p:cNvPr id="182" name="Shape 1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spcBef>
                <a:spcPts val="300"/>
              </a:spcBef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Autoliikluse ja ühistranspordi kiirus kuni 30 km/h (suurem läbilaskvus, sujuvam liiklus). Soo tänava näide.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age11.png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/>
          </a:blip>
          <a:srcRect l="3124" t="23525" r="3124" b="8300"/>
          <a:stretch>
            <a:fillRect/>
          </a:stretch>
        </p:blipFill>
        <p:spPr>
          <a:xfrm>
            <a:off x="797189" y="1273373"/>
            <a:ext cx="12223696" cy="6672263"/>
          </a:xfrm>
          <a:prstGeom prst="rect">
            <a:avLst/>
          </a:prstGeom>
        </p:spPr>
      </p:pic>
      <p:sp>
        <p:nvSpPr>
          <p:cNvPr id="185" name="Shape 18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Ruumi kokkuhoidlik kasutus</a:t>
            </a:r>
          </a:p>
        </p:txBody>
      </p:sp>
      <p:sp>
        <p:nvSpPr>
          <p:cNvPr id="186" name="Shape 186"/>
          <p:cNvSpPr>
            <a:spLocks noGrp="1"/>
          </p:cNvSpPr>
          <p:nvPr>
            <p:ph type="body" sz="quarter" idx="1"/>
          </p:nvPr>
        </p:nvSpPr>
        <p:spPr>
          <a:xfrm>
            <a:off x="796594" y="7986514"/>
            <a:ext cx="11411612" cy="1293714"/>
          </a:xfrm>
          <a:prstGeom prst="rect">
            <a:avLst/>
          </a:prstGeom>
        </p:spPr>
        <p:txBody>
          <a:bodyPr anchor="t"/>
          <a:lstStyle>
            <a:lvl1pPr algn="l" defTabSz="914400">
              <a:spcBef>
                <a:spcPts val="300"/>
              </a:spcBef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Ühistranspordi rajad on lahendatud keskel koos (saame lahti bussitaskutest ja muudame liikluse sujuvamaks).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age12.png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/>
          </a:blip>
          <a:srcRect l="63" t="3165" b="3165"/>
          <a:stretch>
            <a:fillRect/>
          </a:stretch>
        </p:blipFill>
        <p:spPr>
          <a:xfrm>
            <a:off x="790310" y="1290769"/>
            <a:ext cx="12263286" cy="7483377"/>
          </a:xfrm>
          <a:prstGeom prst="rect">
            <a:avLst/>
          </a:prstGeom>
        </p:spPr>
      </p:pic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Prioriteet on jalakäijatel</a:t>
            </a:r>
          </a:p>
        </p:txBody>
      </p:sp>
      <p:sp>
        <p:nvSpPr>
          <p:cNvPr id="190" name="Shape 190"/>
          <p:cNvSpPr>
            <a:spLocks noGrp="1"/>
          </p:cNvSpPr>
          <p:nvPr>
            <p:ph type="body" sz="quarter" idx="1"/>
          </p:nvPr>
        </p:nvSpPr>
        <p:spPr>
          <a:xfrm>
            <a:off x="783794" y="8844938"/>
            <a:ext cx="12276469" cy="964936"/>
          </a:xfrm>
          <a:prstGeom prst="rect">
            <a:avLst/>
          </a:prstGeom>
        </p:spPr>
        <p:txBody>
          <a:bodyPr/>
          <a:lstStyle>
            <a:lvl1pPr defTabSz="914400">
              <a:spcBef>
                <a:spcPts val="300"/>
              </a:spcBef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Rohkem pinda jalakäijatele, tõstetud ristmikud, ülekäikude vahe peatänaval mitte rohkem kui 100m, foorita lahendused seal kus võimalik.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Jalgrattateede võrgustik</a:t>
            </a:r>
          </a:p>
        </p:txBody>
      </p:sp>
      <p:sp>
        <p:nvSpPr>
          <p:cNvPr id="197" name="Shape 1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8" name="image14.jpg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/>
          </a:blip>
          <a:srcRect t="17295" b="17295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age13.png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/>
          </a:blip>
          <a:srcRect l="816" r="81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93" name="Shape 19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err="1"/>
              <a:t>Prioriteet</a:t>
            </a:r>
            <a:r>
              <a:rPr dirty="0"/>
              <a:t> on </a:t>
            </a:r>
            <a:r>
              <a:rPr dirty="0" err="1"/>
              <a:t>jalgratastel</a:t>
            </a:r>
            <a:endParaRPr dirty="0"/>
          </a:p>
        </p:txBody>
      </p:sp>
      <p:sp>
        <p:nvSpPr>
          <p:cNvPr id="194" name="Shape 1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50000"/>
              </a:lnSpc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Eraldi jalgrattarajad seal kus võimalik, autode ja busside kiirus 30 km/h.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15.png"/>
          <p:cNvPicPr>
            <a:picLocks noGrp="1" noChangeAspect="1"/>
          </p:cNvPicPr>
          <p:nvPr>
            <p:ph type="pic" idx="13"/>
          </p:nvPr>
        </p:nvPicPr>
        <p:blipFill>
          <a:blip r:embed="rId2" cstate="print">
            <a:extLst/>
          </a:blip>
          <a:srcRect t="10888" b="10888"/>
          <a:stretch>
            <a:fillRect/>
          </a:stretch>
        </p:blipFill>
        <p:spPr>
          <a:xfrm>
            <a:off x="752961" y="1482992"/>
            <a:ext cx="11553861" cy="6992338"/>
          </a:xfrm>
          <a:prstGeom prst="rect">
            <a:avLst/>
          </a:prstGeom>
        </p:spPr>
      </p:pic>
      <p:sp>
        <p:nvSpPr>
          <p:cNvPr id="201" name="Shape 20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Prioriteet on kohalikel ettevõtetel</a:t>
            </a:r>
          </a:p>
        </p:txBody>
      </p:sp>
      <p:sp>
        <p:nvSpPr>
          <p:cNvPr id="202" name="Shape 20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spcBef>
                <a:spcPts val="300"/>
              </a:spcBef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Kohalikud ärid peavad saama tulla tänavaruumi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Peatänavat saavad kasutada kõik inimesed</a:t>
            </a:r>
          </a:p>
        </p:txBody>
      </p:sp>
      <p:sp>
        <p:nvSpPr>
          <p:cNvPr id="205" name="Shape 2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spcBef>
                <a:spcPts val="300"/>
              </a:spcBef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Lapsevankriga ema või inimene ratastoolis peab saama igale poole. Disainis kasutada universaaldisaini printsiipe. </a:t>
            </a:r>
          </a:p>
        </p:txBody>
      </p:sp>
      <p:pic>
        <p:nvPicPr>
          <p:cNvPr id="206" name="kõigile.png"/>
          <p:cNvPicPr>
            <a:picLocks noChangeAspect="1"/>
          </p:cNvPicPr>
          <p:nvPr/>
        </p:nvPicPr>
        <p:blipFill>
          <a:blip r:embed="rId2" cstate="print">
            <a:extLst/>
          </a:blip>
          <a:srcRect l="6164" t="13014" r="6164" b="16915"/>
          <a:stretch>
            <a:fillRect/>
          </a:stretch>
        </p:blipFill>
        <p:spPr>
          <a:xfrm>
            <a:off x="801687" y="1839317"/>
            <a:ext cx="11401559" cy="60749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576376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/>
          </p:cNvSpPr>
          <p:nvPr>
            <p:ph type="title"/>
          </p:nvPr>
        </p:nvSpPr>
        <p:spPr>
          <a:xfrm>
            <a:off x="1777285" y="2253803"/>
            <a:ext cx="7431110" cy="2588653"/>
          </a:xfrm>
          <a:prstGeom prst="rect">
            <a:avLst/>
          </a:prstGeom>
        </p:spPr>
        <p:txBody>
          <a:bodyPr/>
          <a:lstStyle/>
          <a:p>
            <a:r>
              <a:rPr lang="et-EE" dirty="0" smtClean="0"/>
              <a:t>Uuringud ja analüüsid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73054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13004800" cy="691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251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6356"/>
            <a:ext cx="13004800" cy="682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11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66274" y="-53233"/>
            <a:ext cx="13871074" cy="980683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667499" y="3067050"/>
            <a:ext cx="8642773" cy="52072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/>
          <a:p>
            <a:pPr defTabSz="1300460" hangingPunct="1">
              <a:spcBef>
                <a:spcPct val="0"/>
              </a:spcBef>
              <a:defRPr/>
            </a:pPr>
            <a:r>
              <a:rPr lang="et-EE" sz="6800" dirty="0">
                <a:latin typeface="+mj-lt"/>
                <a:ea typeface="+mj-ea"/>
                <a:cs typeface="+mj-cs"/>
              </a:rPr>
              <a:t>2</a:t>
            </a:r>
            <a:endParaRPr lang="et-EE" sz="6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142056" y="5301826"/>
            <a:ext cx="2744894" cy="1300481"/>
          </a:xfrm>
          <a:prstGeom prst="rect">
            <a:avLst/>
          </a:prstGeom>
        </p:spPr>
        <p:txBody>
          <a:bodyPr vert="horz" lIns="130046" tIns="65023" rIns="130046" bIns="65023" rtlCol="0" anchor="ctr">
            <a:noAutofit/>
          </a:bodyPr>
          <a:lstStyle/>
          <a:p>
            <a:pPr defTabSz="1300460" hangingPunct="1">
              <a:spcBef>
                <a:spcPct val="0"/>
              </a:spcBef>
              <a:defRPr/>
            </a:pPr>
            <a:r>
              <a:rPr lang="et-EE" sz="6800" dirty="0">
                <a:latin typeface="+mj-lt"/>
                <a:ea typeface="+mj-ea"/>
                <a:cs typeface="+mj-cs"/>
              </a:rPr>
              <a:t>1</a:t>
            </a:r>
            <a:endParaRPr lang="et-EE" sz="6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64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5274"/>
          <a:stretch/>
        </p:blipFill>
        <p:spPr>
          <a:xfrm>
            <a:off x="0" y="228580"/>
            <a:ext cx="12763500" cy="906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754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5050" y="0"/>
            <a:ext cx="14039850" cy="1052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2879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7712" y="0"/>
            <a:ext cx="13432512" cy="100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819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/>
          </p:cNvSpPr>
          <p:nvPr>
            <p:ph type="title"/>
          </p:nvPr>
        </p:nvSpPr>
        <p:spPr>
          <a:xfrm>
            <a:off x="1249251" y="2408349"/>
            <a:ext cx="10485549" cy="6241674"/>
          </a:xfrm>
          <a:prstGeom prst="rect">
            <a:avLst/>
          </a:prstGeom>
        </p:spPr>
        <p:txBody>
          <a:bodyPr/>
          <a:lstStyle/>
          <a:p>
            <a:r>
              <a:rPr lang="et-EE" dirty="0" smtClean="0"/>
              <a:t>Tulemused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43370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69317"/>
            <a:ext cx="13037652" cy="3584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hape 193"/>
          <p:cNvSpPr>
            <a:spLocks noGrp="1"/>
          </p:cNvSpPr>
          <p:nvPr>
            <p:ph type="title"/>
          </p:nvPr>
        </p:nvSpPr>
        <p:spPr>
          <a:xfrm>
            <a:off x="5558366" y="1561830"/>
            <a:ext cx="7103534" cy="40957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r"/>
            <a:r>
              <a:rPr lang="et-EE" sz="2200" dirty="0" smtClean="0"/>
              <a:t>1 Preemia “Kevad Linnas”</a:t>
            </a:r>
            <a:br>
              <a:rPr lang="et-EE" sz="2200" dirty="0" smtClean="0"/>
            </a:br>
            <a:r>
              <a:rPr lang="et-EE" sz="2200" b="0" dirty="0" smtClean="0"/>
              <a:t>Autorid: </a:t>
            </a:r>
            <a:br>
              <a:rPr lang="et-EE" sz="2200" b="0" dirty="0" smtClean="0"/>
            </a:br>
            <a:r>
              <a:rPr lang="et-EE" sz="2200" b="0" dirty="0" smtClean="0"/>
              <a:t>Toomas Paaver</a:t>
            </a:r>
            <a:br>
              <a:rPr lang="et-EE" sz="2200" b="0" dirty="0" smtClean="0"/>
            </a:br>
            <a:r>
              <a:rPr lang="et-EE" sz="2200" b="0" dirty="0" smtClean="0"/>
              <a:t>(Linnalahendused)</a:t>
            </a:r>
            <a:br>
              <a:rPr lang="et-EE" sz="2200" b="0" dirty="0" smtClean="0"/>
            </a:br>
            <a:r>
              <a:rPr lang="et-EE" sz="2200" b="0" dirty="0" smtClean="0"/>
              <a:t>Indrek Kustavus </a:t>
            </a:r>
            <a:br>
              <a:rPr lang="et-EE" sz="2200" b="0" dirty="0" smtClean="0"/>
            </a:br>
            <a:r>
              <a:rPr lang="et-EE" sz="2200" b="0" dirty="0" smtClean="0"/>
              <a:t>(Extech Design)</a:t>
            </a:r>
            <a:br>
              <a:rPr lang="et-EE" sz="2200" b="0" dirty="0" smtClean="0"/>
            </a:br>
            <a:r>
              <a:rPr lang="et-EE" sz="2200" b="0" dirty="0" smtClean="0"/>
              <a:t>Siiri Vallner</a:t>
            </a:r>
            <a:br>
              <a:rPr lang="et-EE" sz="2200" b="0" dirty="0" smtClean="0"/>
            </a:br>
            <a:r>
              <a:rPr lang="et-EE" sz="2200" b="0" dirty="0" smtClean="0"/>
              <a:t>Indrek Peil</a:t>
            </a:r>
            <a:br>
              <a:rPr lang="et-EE" sz="2200" b="0" dirty="0" smtClean="0"/>
            </a:br>
            <a:r>
              <a:rPr lang="et-EE" sz="2200" b="0" dirty="0" smtClean="0"/>
              <a:t>Kristel Niisuke</a:t>
            </a:r>
            <a:br>
              <a:rPr lang="et-EE" sz="2200" b="0" dirty="0" smtClean="0"/>
            </a:br>
            <a:r>
              <a:rPr lang="et-EE" sz="2200" b="0" dirty="0" smtClean="0"/>
              <a:t>Valdis Linde</a:t>
            </a:r>
            <a:br>
              <a:rPr lang="et-EE" sz="2200" b="0" dirty="0" smtClean="0"/>
            </a:br>
            <a:r>
              <a:rPr lang="et-EE" sz="2200" b="0" dirty="0" smtClean="0"/>
              <a:t>Riin-Kärt Ranne </a:t>
            </a:r>
            <a:br>
              <a:rPr lang="et-EE" sz="2200" b="0" dirty="0" smtClean="0"/>
            </a:br>
            <a:r>
              <a:rPr lang="et-EE" sz="2200" b="0" dirty="0" smtClean="0"/>
              <a:t>(Kavakava).</a:t>
            </a:r>
            <a:r>
              <a:rPr lang="et-EE" dirty="0" smtClean="0"/>
              <a:t/>
            </a:r>
            <a:br>
              <a:rPr lang="et-EE" dirty="0" smtClean="0"/>
            </a:br>
            <a:endParaRPr dirty="0"/>
          </a:p>
        </p:txBody>
      </p:sp>
      <p:sp>
        <p:nvSpPr>
          <p:cNvPr id="4" name="Shape 174"/>
          <p:cNvSpPr txBox="1">
            <a:spLocks/>
          </p:cNvSpPr>
          <p:nvPr/>
        </p:nvSpPr>
        <p:spPr>
          <a:xfrm>
            <a:off x="783166" y="-243620"/>
            <a:ext cx="11099801" cy="12937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en-US" sz="2800" dirty="0" err="1" smtClean="0"/>
              <a:t>Esimese</a:t>
            </a:r>
            <a:r>
              <a:rPr lang="en-US" sz="2800" dirty="0" smtClean="0"/>
              <a:t> </a:t>
            </a:r>
            <a:r>
              <a:rPr lang="en-US" sz="2800" dirty="0" err="1" smtClean="0"/>
              <a:t>konkursi</a:t>
            </a:r>
            <a:r>
              <a:rPr lang="en-US" sz="2800" dirty="0" smtClean="0"/>
              <a:t> </a:t>
            </a:r>
            <a:r>
              <a:rPr lang="en-US" sz="2800" dirty="0" err="1" smtClean="0"/>
              <a:t>tulemus</a:t>
            </a:r>
            <a:endParaRPr lang="en-US" sz="2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74"/>
          <p:cNvSpPr txBox="1">
            <a:spLocks/>
          </p:cNvSpPr>
          <p:nvPr/>
        </p:nvSpPr>
        <p:spPr>
          <a:xfrm>
            <a:off x="783166" y="156430"/>
            <a:ext cx="11099801" cy="12937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en-US" sz="2800" dirty="0" err="1" smtClean="0"/>
              <a:t>Esimese</a:t>
            </a:r>
            <a:r>
              <a:rPr lang="en-US" sz="2800" dirty="0" smtClean="0"/>
              <a:t> </a:t>
            </a:r>
            <a:r>
              <a:rPr lang="en-US" sz="2800" dirty="0" err="1" smtClean="0"/>
              <a:t>konkursi</a:t>
            </a:r>
            <a:r>
              <a:rPr lang="en-US" sz="2800" dirty="0" smtClean="0"/>
              <a:t> </a:t>
            </a:r>
            <a:r>
              <a:rPr lang="en-US" sz="2800" dirty="0" err="1" smtClean="0"/>
              <a:t>tulemus</a:t>
            </a:r>
            <a:endParaRPr lang="en-US" sz="2800" dirty="0"/>
          </a:p>
        </p:txBody>
      </p:sp>
      <p:pic>
        <p:nvPicPr>
          <p:cNvPr id="6" name="Picture 5" descr="Screenshot 2016-06-07 11.24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5626"/>
            <a:ext cx="13157200" cy="640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646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78743"/>
            <a:ext cx="13004800" cy="7674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hape 193"/>
          <p:cNvSpPr>
            <a:spLocks noGrp="1"/>
          </p:cNvSpPr>
          <p:nvPr>
            <p:ph type="title"/>
          </p:nvPr>
        </p:nvSpPr>
        <p:spPr>
          <a:xfrm>
            <a:off x="5901266" y="1293978"/>
            <a:ext cx="7103534" cy="40957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r"/>
            <a:r>
              <a:rPr lang="et-EE" sz="2200" dirty="0" smtClean="0"/>
              <a:t>1 Preemia “Kevad Linnas”</a:t>
            </a:r>
            <a:br>
              <a:rPr lang="et-EE" sz="2200" dirty="0" smtClean="0"/>
            </a:br>
            <a:r>
              <a:rPr lang="et-EE" sz="2200" b="0" dirty="0" smtClean="0"/>
              <a:t>Autorid: </a:t>
            </a:r>
            <a:br>
              <a:rPr lang="et-EE" sz="2200" b="0" dirty="0" smtClean="0"/>
            </a:br>
            <a:r>
              <a:rPr lang="et-EE" sz="2200" b="0" dirty="0" smtClean="0"/>
              <a:t>Toomas Paaver</a:t>
            </a:r>
            <a:br>
              <a:rPr lang="et-EE" sz="2200" b="0" dirty="0" smtClean="0"/>
            </a:br>
            <a:r>
              <a:rPr lang="et-EE" sz="2200" b="0" dirty="0" smtClean="0"/>
              <a:t>(Linnalahendused)</a:t>
            </a:r>
            <a:br>
              <a:rPr lang="et-EE" sz="2200" b="0" dirty="0" smtClean="0"/>
            </a:br>
            <a:r>
              <a:rPr lang="et-EE" sz="2200" b="0" dirty="0" smtClean="0"/>
              <a:t>Indrek Kustavus </a:t>
            </a:r>
            <a:br>
              <a:rPr lang="et-EE" sz="2200" b="0" dirty="0" smtClean="0"/>
            </a:br>
            <a:r>
              <a:rPr lang="et-EE" sz="2200" b="0" dirty="0" smtClean="0"/>
              <a:t>(Extech Design)</a:t>
            </a:r>
            <a:br>
              <a:rPr lang="et-EE" sz="2200" b="0" dirty="0" smtClean="0"/>
            </a:br>
            <a:r>
              <a:rPr lang="et-EE" sz="2200" b="0" dirty="0" smtClean="0"/>
              <a:t>Siiri Vallner</a:t>
            </a:r>
            <a:br>
              <a:rPr lang="et-EE" sz="2200" b="0" dirty="0" smtClean="0"/>
            </a:br>
            <a:r>
              <a:rPr lang="et-EE" sz="2200" b="0" dirty="0" smtClean="0"/>
              <a:t>Indrek Peil</a:t>
            </a:r>
            <a:br>
              <a:rPr lang="et-EE" sz="2200" b="0" dirty="0" smtClean="0"/>
            </a:br>
            <a:r>
              <a:rPr lang="et-EE" sz="2200" b="0" dirty="0" smtClean="0"/>
              <a:t>Kristel Niisuke</a:t>
            </a:r>
            <a:br>
              <a:rPr lang="et-EE" sz="2200" b="0" dirty="0" smtClean="0"/>
            </a:br>
            <a:r>
              <a:rPr lang="et-EE" sz="2200" b="0" dirty="0" smtClean="0"/>
              <a:t>Valdis Linde</a:t>
            </a:r>
            <a:br>
              <a:rPr lang="et-EE" sz="2200" b="0" dirty="0" smtClean="0"/>
            </a:br>
            <a:r>
              <a:rPr lang="et-EE" sz="2200" b="0" dirty="0" smtClean="0"/>
              <a:t>Riin-Kärt Ranne </a:t>
            </a:r>
            <a:br>
              <a:rPr lang="et-EE" sz="2200" b="0" dirty="0" smtClean="0"/>
            </a:br>
            <a:r>
              <a:rPr lang="et-EE" sz="2200" b="0" dirty="0" smtClean="0"/>
              <a:t>(Kavakava).</a:t>
            </a:r>
            <a:r>
              <a:rPr lang="et-EE" dirty="0" smtClean="0"/>
              <a:t/>
            </a:r>
            <a:br>
              <a:rPr lang="et-EE" dirty="0" smtClean="0"/>
            </a:br>
            <a:endParaRPr dirty="0"/>
          </a:p>
        </p:txBody>
      </p:sp>
      <p:sp>
        <p:nvSpPr>
          <p:cNvPr id="4" name="Shape 174"/>
          <p:cNvSpPr txBox="1">
            <a:spLocks/>
          </p:cNvSpPr>
          <p:nvPr/>
        </p:nvSpPr>
        <p:spPr>
          <a:xfrm>
            <a:off x="783166" y="-243620"/>
            <a:ext cx="11099801" cy="12937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en-US" sz="2800" dirty="0" err="1" smtClean="0"/>
              <a:t>Esimese</a:t>
            </a:r>
            <a:r>
              <a:rPr lang="en-US" sz="2800" dirty="0" smtClean="0"/>
              <a:t> </a:t>
            </a:r>
            <a:r>
              <a:rPr lang="en-US" sz="2800" dirty="0" err="1" smtClean="0"/>
              <a:t>konkursi</a:t>
            </a:r>
            <a:r>
              <a:rPr lang="en-US" sz="2800" dirty="0" smtClean="0"/>
              <a:t> </a:t>
            </a:r>
            <a:r>
              <a:rPr lang="en-US" sz="2800" dirty="0" err="1" smtClean="0"/>
              <a:t>tulemus</a:t>
            </a:r>
            <a:endParaRPr lang="en-US" sz="2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20898"/>
            <a:ext cx="12852400" cy="813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41" y="1599636"/>
            <a:ext cx="13027142" cy="65568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306050" y="8343900"/>
            <a:ext cx="2660649" cy="1371600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>
            <a:outerShdw blurRad="38100" dist="25400" dir="5400000" rotWithShape="0">
              <a:schemeClr val="bg1">
                <a:alpha val="5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Shape 174"/>
          <p:cNvSpPr txBox="1">
            <a:spLocks/>
          </p:cNvSpPr>
          <p:nvPr/>
        </p:nvSpPr>
        <p:spPr>
          <a:xfrm>
            <a:off x="783166" y="156430"/>
            <a:ext cx="11099801" cy="12937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en-US" sz="2800" dirty="0" err="1" smtClean="0"/>
              <a:t>Teise</a:t>
            </a:r>
            <a:r>
              <a:rPr lang="en-US" sz="2800" dirty="0" smtClean="0"/>
              <a:t> </a:t>
            </a:r>
            <a:r>
              <a:rPr lang="en-US" sz="2800" dirty="0" err="1" smtClean="0"/>
              <a:t>konkursi</a:t>
            </a:r>
            <a:r>
              <a:rPr lang="en-US" sz="2800" dirty="0" smtClean="0"/>
              <a:t> </a:t>
            </a:r>
            <a:r>
              <a:rPr lang="en-US" sz="2800" dirty="0" err="1" smtClean="0"/>
              <a:t>tulemus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3717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54849" cy="9753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354848" y="8153400"/>
            <a:ext cx="2649951" cy="1562100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>
            <a:outerShdw blurRad="38100" dist="25400" dir="5400000" rotWithShape="0">
              <a:schemeClr val="bg1">
                <a:alpha val="5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Shape 193"/>
          <p:cNvSpPr>
            <a:spLocks noGrp="1"/>
          </p:cNvSpPr>
          <p:nvPr>
            <p:ph type="title"/>
          </p:nvPr>
        </p:nvSpPr>
        <p:spPr>
          <a:xfrm>
            <a:off x="5729816" y="1274928"/>
            <a:ext cx="7103534" cy="409575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/>
            <a:r>
              <a:rPr lang="et-EE" sz="2200" dirty="0" smtClean="0"/>
              <a:t>1 Preemia </a:t>
            </a:r>
            <a:r>
              <a:rPr lang="et-EE" sz="2200" dirty="0" smtClean="0"/>
              <a:t>“AUL”</a:t>
            </a:r>
            <a:r>
              <a:rPr lang="et-EE" sz="2200" dirty="0" smtClean="0"/>
              <a:t/>
            </a:r>
            <a:br>
              <a:rPr lang="et-EE" sz="2200" dirty="0" smtClean="0"/>
            </a:br>
            <a:r>
              <a:rPr lang="et-EE" sz="2200" b="0" dirty="0" smtClean="0"/>
              <a:t>Autor: </a:t>
            </a:r>
            <a:r>
              <a:rPr lang="et-EE" sz="2200" b="0" dirty="0" smtClean="0"/>
              <a:t/>
            </a:r>
            <a:br>
              <a:rPr lang="et-EE" sz="2200" b="0" dirty="0" smtClean="0"/>
            </a:br>
            <a:r>
              <a:rPr lang="et-EE" sz="2200" b="0" dirty="0" smtClean="0"/>
              <a:t>Villem Tomiste</a:t>
            </a:r>
            <a:r>
              <a:rPr lang="et-EE" sz="2200" b="0" dirty="0" smtClean="0"/>
              <a:t/>
            </a:r>
            <a:br>
              <a:rPr lang="et-EE" sz="2200" b="0" dirty="0" smtClean="0"/>
            </a:br>
            <a:r>
              <a:rPr lang="et-EE" sz="2200" b="0" dirty="0" smtClean="0"/>
              <a:t>(Stuudio Tallinn).</a:t>
            </a:r>
            <a:r>
              <a:rPr lang="et-EE" dirty="0" smtClean="0"/>
              <a:t/>
            </a:r>
            <a:br>
              <a:rPr lang="et-EE" dirty="0" smtClean="0"/>
            </a:b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09604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okt2015-0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1825" y="1"/>
            <a:ext cx="13796625" cy="97536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994410" y="0"/>
            <a:ext cx="11054080" cy="1300481"/>
          </a:xfrm>
          <a:prstGeom prst="rect">
            <a:avLst/>
          </a:prstGeom>
        </p:spPr>
        <p:txBody>
          <a:bodyPr vert="horz" lIns="130048" tIns="65024" rIns="130048" bIns="65024" rtlCol="0" anchor="ctr">
            <a:normAutofit fontScale="92500"/>
          </a:bodyPr>
          <a:lstStyle/>
          <a:p>
            <a:pPr defTabSz="1300460" hangingPunct="1">
              <a:spcBef>
                <a:spcPct val="0"/>
              </a:spcBef>
              <a:defRPr/>
            </a:pPr>
            <a:r>
              <a:rPr lang="et-EE" sz="5120" dirty="0">
                <a:latin typeface="+mj-lt"/>
                <a:ea typeface="+mj-ea"/>
                <a:cs typeface="+mj-cs"/>
              </a:rPr>
              <a:t>PEATÄNAVA JA MERE ÜHENDAMINE</a:t>
            </a:r>
            <a:endParaRPr lang="et-EE" sz="512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8686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906000" y="8229600"/>
            <a:ext cx="3098800" cy="1485900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>
            <a:outerShdw blurRad="38100" dist="25400" dir="5400000" rotWithShape="0">
              <a:schemeClr val="bg1">
                <a:alpha val="5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96100" cy="1027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92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753600" cy="9753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906000" y="8229600"/>
            <a:ext cx="3098800" cy="1485900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1"/>
            </a:solidFill>
            <a:miter lim="400000"/>
          </a:ln>
          <a:effectLst>
            <a:outerShdw blurRad="38100" dist="25400" dir="5400000" rotWithShape="0">
              <a:schemeClr val="bg1">
                <a:alpha val="50000"/>
              </a:scheme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63388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/>
          </p:cNvSpPr>
          <p:nvPr>
            <p:ph type="title"/>
          </p:nvPr>
        </p:nvSpPr>
        <p:spPr>
          <a:xfrm>
            <a:off x="1269999" y="1103577"/>
            <a:ext cx="10565685" cy="758966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t-EE" sz="4800" dirty="0" smtClean="0"/>
              <a:t>Peatänav </a:t>
            </a:r>
            <a:r>
              <a:rPr sz="4800" dirty="0" smtClean="0"/>
              <a:t>on </a:t>
            </a:r>
            <a:r>
              <a:rPr sz="4800" dirty="0"/>
              <a:t>mõnus</a:t>
            </a:r>
          </a:p>
          <a:p>
            <a:r>
              <a:rPr lang="en-US" sz="4800" dirty="0" err="1" smtClean="0"/>
              <a:t>k</a:t>
            </a:r>
            <a:r>
              <a:rPr sz="4800" dirty="0" err="1" smtClean="0"/>
              <a:t>oht</a:t>
            </a:r>
            <a:r>
              <a:rPr lang="et-EE" sz="4800" dirty="0"/>
              <a:t/>
            </a:r>
            <a:br>
              <a:rPr lang="et-EE" sz="4800" dirty="0"/>
            </a:br>
            <a:r>
              <a:rPr lang="et-EE" dirty="0" smtClean="0"/>
              <a:t/>
            </a:r>
            <a:br>
              <a:rPr lang="et-EE" dirty="0" smtClean="0"/>
            </a:br>
            <a:r>
              <a:rPr lang="et-EE" dirty="0" smtClean="0"/>
              <a:t>Tänan</a:t>
            </a:r>
            <a:r>
              <a:rPr lang="et-EE" dirty="0" smtClean="0"/>
              <a:t>!</a:t>
            </a:r>
            <a:r>
              <a:rPr lang="et-EE" dirty="0"/>
              <a:t/>
            </a:r>
            <a:br>
              <a:rPr lang="et-EE" dirty="0"/>
            </a:br>
            <a:r>
              <a:rPr lang="et-EE" sz="2400" dirty="0" smtClean="0"/>
              <a:t/>
            </a:r>
            <a:br>
              <a:rPr lang="et-EE" sz="2400" dirty="0" smtClean="0"/>
            </a:br>
            <a:r>
              <a:rPr lang="et-EE" sz="2400" dirty="0"/>
              <a:t>K</a:t>
            </a:r>
            <a:r>
              <a:rPr lang="et-EE" sz="2400" dirty="0" smtClean="0"/>
              <a:t>asutatud </a:t>
            </a:r>
            <a:r>
              <a:rPr lang="et-EE" sz="2400" dirty="0" smtClean="0"/>
              <a:t>Ewa Westermarki, Marek </a:t>
            </a:r>
            <a:r>
              <a:rPr lang="et-EE" sz="2400" dirty="0" err="1" smtClean="0"/>
              <a:t>Rannala</a:t>
            </a:r>
            <a:r>
              <a:rPr lang="et-EE" sz="2400" dirty="0" smtClean="0"/>
              <a:t>, Tiit Sild </a:t>
            </a:r>
            <a:r>
              <a:rPr lang="et-EE" sz="2400" dirty="0" smtClean="0"/>
              <a:t>jt Peatänava töögrupi liikmete </a:t>
            </a:r>
            <a:r>
              <a:rPr lang="et-EE" sz="2400" dirty="0" smtClean="0"/>
              <a:t>slaide</a:t>
            </a:r>
            <a:br>
              <a:rPr lang="et-EE" sz="2400" dirty="0" smtClean="0"/>
            </a:br>
            <a:r>
              <a:rPr lang="et-EE" sz="2400" dirty="0" smtClean="0"/>
              <a:t/>
            </a:r>
            <a:br>
              <a:rPr lang="et-EE" sz="2400" dirty="0" smtClean="0"/>
            </a:br>
            <a:r>
              <a:rPr lang="et-EE" sz="2400" dirty="0"/>
              <a:t/>
            </a:r>
            <a:br>
              <a:rPr lang="et-EE" sz="2400" dirty="0"/>
            </a:br>
            <a:r>
              <a:rPr lang="et-EE" dirty="0" smtClean="0"/>
              <a:t>Raul Järg</a:t>
            </a:r>
            <a:r>
              <a:rPr lang="et-EE" sz="2400" dirty="0" smtClean="0"/>
              <a:t/>
            </a:r>
            <a:br>
              <a:rPr lang="et-EE" sz="2400" dirty="0" smtClean="0"/>
            </a:br>
            <a:r>
              <a:rPr lang="et-EE" sz="3200" dirty="0" smtClean="0"/>
              <a:t>Eesti Arhitektuurikeskus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365535870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/>
          </p:cNvSpPr>
          <p:nvPr>
            <p:ph type="body" sz="quarter" idx="1"/>
          </p:nvPr>
        </p:nvSpPr>
        <p:spPr>
          <a:xfrm>
            <a:off x="783166" y="7538211"/>
            <a:ext cx="8617282" cy="1677313"/>
          </a:xfrm>
          <a:prstGeom prst="rect">
            <a:avLst/>
          </a:prstGeom>
        </p:spPr>
        <p:txBody>
          <a:bodyPr anchor="t"/>
          <a:lstStyle/>
          <a:p>
            <a:pPr marL="0" indent="0" defTabSz="315468">
              <a:spcBef>
                <a:spcPts val="2200"/>
              </a:spcBef>
              <a:buSzTx/>
              <a:buNone/>
              <a:defRPr sz="1296" b="1"/>
            </a:pPr>
            <a:r>
              <a:t>Pärnu mnt / Viru hotelli kohal</a:t>
            </a:r>
          </a:p>
          <a:p>
            <a:pPr marL="0" indent="0" defTabSz="315468">
              <a:spcBef>
                <a:spcPts val="1000"/>
              </a:spcBef>
              <a:buSzTx/>
              <a:buNone/>
              <a:defRPr sz="1296"/>
            </a:pPr>
            <a:r>
              <a:t>4 sõidurada</a:t>
            </a:r>
          </a:p>
          <a:p>
            <a:pPr marL="0" indent="0" defTabSz="315468">
              <a:spcBef>
                <a:spcPts val="1000"/>
              </a:spcBef>
              <a:buSzTx/>
              <a:buNone/>
              <a:defRPr sz="1296"/>
            </a:pPr>
            <a:r>
              <a:t>2 trammirada</a:t>
            </a:r>
          </a:p>
          <a:p>
            <a:pPr marL="0" indent="0" defTabSz="315468">
              <a:spcBef>
                <a:spcPts val="1000"/>
              </a:spcBef>
              <a:buSzTx/>
              <a:buNone/>
              <a:defRPr sz="1296"/>
            </a:pPr>
            <a:r>
              <a:t>1 parklasse sissesõidu rada</a:t>
            </a:r>
          </a:p>
          <a:p>
            <a:pPr marL="0" indent="0" defTabSz="315468">
              <a:spcBef>
                <a:spcPts val="1000"/>
              </a:spcBef>
              <a:buSzTx/>
              <a:buNone/>
              <a:defRPr sz="1296"/>
            </a:pPr>
            <a:r>
              <a:t>sõidutee laius 26 m (ilma kõnniteedeta)</a:t>
            </a:r>
          </a:p>
        </p:txBody>
      </p:sp>
      <p:pic>
        <p:nvPicPr>
          <p:cNvPr id="7" name="Picture 6" descr="Screenshot 2016-06-01 21.37.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51" y="0"/>
            <a:ext cx="13841607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134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6-06-03 12.08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57" y="1251301"/>
            <a:ext cx="6154313" cy="41099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570" y="1251302"/>
            <a:ext cx="6540880" cy="439838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354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age31.pn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/>
          </a:blip>
          <a:srcRect l="830" r="830" b="8580"/>
          <a:stretch>
            <a:fillRect/>
          </a:stretch>
        </p:blipFill>
        <p:spPr>
          <a:xfrm>
            <a:off x="6435790" y="4920214"/>
            <a:ext cx="6139626" cy="3969060"/>
          </a:xfrm>
          <a:prstGeom prst="rect">
            <a:avLst/>
          </a:prstGeom>
        </p:spPr>
      </p:pic>
      <p:pic>
        <p:nvPicPr>
          <p:cNvPr id="249" name="image28.png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/>
          </a:blip>
          <a:srcRect l="10368" r="1036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50" name="image30.png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/>
          </a:blip>
          <a:srcRect t="2879" b="2879"/>
          <a:stretch>
            <a:fillRect/>
          </a:stretch>
        </p:blipFill>
        <p:spPr>
          <a:xfrm>
            <a:off x="758890" y="4876475"/>
            <a:ext cx="5674664" cy="4012798"/>
          </a:xfrm>
          <a:prstGeom prst="rect">
            <a:avLst/>
          </a:prstGeom>
        </p:spPr>
      </p:pic>
      <p:pic>
        <p:nvPicPr>
          <p:cNvPr id="251" name="image29.png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>
            <a:extLst/>
          </a:blip>
          <a:srcRect l="2901" r="290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52" name="Shape 252"/>
          <p:cNvSpPr>
            <a:spLocks noGrp="1"/>
          </p:cNvSpPr>
          <p:nvPr>
            <p:ph type="title"/>
          </p:nvPr>
        </p:nvSpPr>
        <p:spPr>
          <a:xfrm>
            <a:off x="749300" y="8949"/>
            <a:ext cx="10671969" cy="125041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t-EE" dirty="0" smtClean="0"/>
              <a:t>Peat</a:t>
            </a:r>
            <a:r>
              <a:rPr dirty="0" smtClean="0"/>
              <a:t>änav </a:t>
            </a:r>
            <a:r>
              <a:rPr lang="et-EE" dirty="0" smtClean="0"/>
              <a:t>võiks olla enamat kui transiidi ruum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61018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shot 2016-06-01 21.41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"/>
            <a:ext cx="13004800" cy="921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28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/>
          </p:cNvSpPr>
          <p:nvPr>
            <p:ph type="body" sz="quarter" idx="1"/>
          </p:nvPr>
        </p:nvSpPr>
        <p:spPr>
          <a:xfrm>
            <a:off x="783166" y="7538211"/>
            <a:ext cx="8617282" cy="1677313"/>
          </a:xfrm>
          <a:prstGeom prst="rect">
            <a:avLst/>
          </a:prstGeom>
        </p:spPr>
        <p:txBody>
          <a:bodyPr anchor="t"/>
          <a:lstStyle/>
          <a:p>
            <a:pPr marL="0" indent="0" defTabSz="315468">
              <a:spcBef>
                <a:spcPts val="2200"/>
              </a:spcBef>
              <a:buSzTx/>
              <a:buNone/>
              <a:defRPr sz="1296" b="1"/>
            </a:pPr>
            <a:r>
              <a:t>Pärnu mnt / Viru hotelli kohal</a:t>
            </a:r>
          </a:p>
          <a:p>
            <a:pPr marL="0" indent="0" defTabSz="315468">
              <a:spcBef>
                <a:spcPts val="1000"/>
              </a:spcBef>
              <a:buSzTx/>
              <a:buNone/>
              <a:defRPr sz="1296"/>
            </a:pPr>
            <a:r>
              <a:t>4 sõidurada</a:t>
            </a:r>
          </a:p>
          <a:p>
            <a:pPr marL="0" indent="0" defTabSz="315468">
              <a:spcBef>
                <a:spcPts val="1000"/>
              </a:spcBef>
              <a:buSzTx/>
              <a:buNone/>
              <a:defRPr sz="1296"/>
            </a:pPr>
            <a:r>
              <a:t>2 trammirada</a:t>
            </a:r>
          </a:p>
          <a:p>
            <a:pPr marL="0" indent="0" defTabSz="315468">
              <a:spcBef>
                <a:spcPts val="1000"/>
              </a:spcBef>
              <a:buSzTx/>
              <a:buNone/>
              <a:defRPr sz="1296"/>
            </a:pPr>
            <a:r>
              <a:t>1 parklasse sissesõidu rada</a:t>
            </a:r>
          </a:p>
          <a:p>
            <a:pPr marL="0" indent="0" defTabSz="315468">
              <a:spcBef>
                <a:spcPts val="1000"/>
              </a:spcBef>
              <a:buSzTx/>
              <a:buNone/>
              <a:defRPr sz="1296"/>
            </a:pPr>
            <a:r>
              <a:t>sõidutee laius 26 m (ilma kõnniteedeta)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764017"/>
            <a:ext cx="12814300" cy="8949466"/>
          </a:xfrm>
          <a:prstGeom prst="rect">
            <a:avLst/>
          </a:prstGeom>
        </p:spPr>
      </p:pic>
      <p:sp>
        <p:nvSpPr>
          <p:cNvPr id="4" name="Shape 174"/>
          <p:cNvSpPr txBox="1">
            <a:spLocks/>
          </p:cNvSpPr>
          <p:nvPr/>
        </p:nvSpPr>
        <p:spPr>
          <a:xfrm>
            <a:off x="783166" y="-12700"/>
            <a:ext cx="11099801" cy="12937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r>
              <a:rPr lang="en-US" sz="2800" dirty="0" err="1" smtClean="0"/>
              <a:t>Rohkem</a:t>
            </a:r>
            <a:r>
              <a:rPr lang="en-US" sz="2800" dirty="0" smtClean="0"/>
              <a:t> </a:t>
            </a:r>
            <a:r>
              <a:rPr lang="en-US" sz="2800" dirty="0" err="1" smtClean="0"/>
              <a:t>inimesi</a:t>
            </a:r>
            <a:r>
              <a:rPr lang="en-US" sz="2800" dirty="0" smtClean="0"/>
              <a:t> </a:t>
            </a:r>
            <a:r>
              <a:rPr lang="en-US" sz="2800" dirty="0" err="1" smtClean="0"/>
              <a:t>tänavatel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957110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16688</TotalTime>
  <Words>322</Words>
  <Application>Microsoft Macintosh PowerPoint</Application>
  <PresentationFormat>Custom</PresentationFormat>
  <Paragraphs>64</Paragraphs>
  <Slides>42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Calibri</vt:lpstr>
      <vt:lpstr>Helvetica</vt:lpstr>
      <vt:lpstr>Helvetica Light</vt:lpstr>
      <vt:lpstr>Helvetica Neue</vt:lpstr>
      <vt:lpstr>White</vt:lpstr>
      <vt:lpstr>PowerPoint Presentation</vt:lpstr>
      <vt:lpstr>Miks on peatänav vajalik?</vt:lpstr>
      <vt:lpstr>PowerPoint Presentation</vt:lpstr>
      <vt:lpstr>PowerPoint Presentation</vt:lpstr>
      <vt:lpstr>PowerPoint Presentation</vt:lpstr>
      <vt:lpstr>PowerPoint Presentation</vt:lpstr>
      <vt:lpstr>Peatänav võiks olla enamat kui transiidi ruum</vt:lpstr>
      <vt:lpstr>PowerPoint Presentation</vt:lpstr>
      <vt:lpstr>PowerPoint Presentation</vt:lpstr>
      <vt:lpstr>Mida me võidame?</vt:lpstr>
      <vt:lpstr>PowerPoint Presentation</vt:lpstr>
      <vt:lpstr>Kuidas?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Tallinna Peatänava postulaadid</vt:lpstr>
      <vt:lpstr>Turvalisus</vt:lpstr>
      <vt:lpstr>Turvalisus</vt:lpstr>
      <vt:lpstr>Ruumi kokkuhoidlik kasutus</vt:lpstr>
      <vt:lpstr>Prioriteet on jalakäijatel</vt:lpstr>
      <vt:lpstr>Jalgrattateede võrgustik</vt:lpstr>
      <vt:lpstr>Prioriteet on jalgratastel</vt:lpstr>
      <vt:lpstr>Prioriteet on kohalikel ettevõtetel</vt:lpstr>
      <vt:lpstr>Peatänavat saavad kasutada kõik inimesed</vt:lpstr>
      <vt:lpstr>Uuringud ja analüüsid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Tulemused</vt:lpstr>
      <vt:lpstr>1 Preemia “Kevad Linnas” Autorid:  Toomas Paaver (Linnalahendused) Indrek Kustavus  (Extech Design) Siiri Vallner Indrek Peil Kristel Niisuke Valdis Linde Riin-Kärt Ranne  (Kavakava). </vt:lpstr>
      <vt:lpstr>PowerPoint Presentation</vt:lpstr>
      <vt:lpstr>1 Preemia “Kevad Linnas” Autorid:  Toomas Paaver (Linnalahendused) Indrek Kustavus  (Extech Design) Siiri Vallner Indrek Peil Kristel Niisuke Valdis Linde Riin-Kärt Ranne  (Kavakava). </vt:lpstr>
      <vt:lpstr>PowerPoint Presentation</vt:lpstr>
      <vt:lpstr>PowerPoint Presentation</vt:lpstr>
      <vt:lpstr>1 Preemia “AUL” Autor:  Villem Tomiste (Stuudio Tallinn). </vt:lpstr>
      <vt:lpstr>PowerPoint Presentation</vt:lpstr>
      <vt:lpstr>PowerPoint Presentation</vt:lpstr>
      <vt:lpstr>Peatänav on mõnus koht  Tänan!  Kasutatud Ewa Westermarki, Marek Rannala, Tiit Sild jt Peatänava töögrupi liikmete slaide   Raul Järg Eesti Arhitektuurikeskus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Raul Järg | Eesti Arhitektuurikeskus</cp:lastModifiedBy>
  <cp:revision>77</cp:revision>
  <cp:lastPrinted>2016-04-25T06:22:34Z</cp:lastPrinted>
  <dcterms:modified xsi:type="dcterms:W3CDTF">2017-11-15T10:32:47Z</dcterms:modified>
</cp:coreProperties>
</file>